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1 Bold" panose="020B0604020202020204" charset="0"/>
      <p:regular r:id="rId17"/>
    </p:embeddedFont>
    <p:embeddedFont>
      <p:font typeface="Canva Sans 2 Bold" panose="020B0604020202020204" charset="0"/>
      <p:regular r:id="rId18"/>
    </p:embeddedFont>
    <p:embeddedFont>
      <p:font typeface="Poppins" panose="00000500000000000000" pitchFamily="2" charset="0"/>
      <p:regular r:id="rId19"/>
    </p:embeddedFont>
    <p:embeddedFont>
      <p:font typeface="Poppins Bold" panose="000008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22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hyperlink" Target="https://github.com/anjali088/soft-engg-project-may-2024-se-may-Team_30/blob/main/README.md" TargetMode="Externa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hyperlink" Target="https://drive.google.com/file/d/15JwFmqgDEFssi5zH9qte8AyBAc2Yo9ko/view?usp=sharing" TargetMode="Externa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hyperlink" Target="https://drive.google.com/file/d/1dojHQyAalMWtGKOWClXm1uigj12j2xYn/view?usp=drive_link" TargetMode="External"/><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hyperlink" Target="https://github.com/anjali088/soft-engg-project-may-2024-se-may-Team_30/tree/mai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grpSp>
        <p:nvGrpSpPr>
          <p:cNvPr id="2" name="Group 2"/>
          <p:cNvGrpSpPr/>
          <p:nvPr/>
        </p:nvGrpSpPr>
        <p:grpSpPr>
          <a:xfrm>
            <a:off x="12817144" y="-214812"/>
            <a:ext cx="5470856" cy="10501812"/>
            <a:chOff x="0" y="0"/>
            <a:chExt cx="7294475" cy="14002417"/>
          </a:xfrm>
        </p:grpSpPr>
        <p:pic>
          <p:nvPicPr>
            <p:cNvPr id="3" name="Picture 3"/>
            <p:cNvPicPr>
              <a:picLocks noChangeAspect="1"/>
            </p:cNvPicPr>
            <p:nvPr/>
          </p:nvPicPr>
          <p:blipFill>
            <a:blip r:embed="rId2"/>
            <a:srcRect l="10904" r="10904"/>
            <a:stretch>
              <a:fillRect/>
            </a:stretch>
          </p:blipFill>
          <p:spPr>
            <a:xfrm>
              <a:off x="0" y="0"/>
              <a:ext cx="7294475" cy="14002417"/>
            </a:xfrm>
            <a:prstGeom prst="rect">
              <a:avLst/>
            </a:prstGeom>
          </p:spPr>
        </p:pic>
      </p:grpSp>
      <p:sp>
        <p:nvSpPr>
          <p:cNvPr id="4" name="AutoShape 4"/>
          <p:cNvSpPr/>
          <p:nvPr/>
        </p:nvSpPr>
        <p:spPr>
          <a:xfrm>
            <a:off x="3030148" y="1276350"/>
            <a:ext cx="9786996" cy="0"/>
          </a:xfrm>
          <a:prstGeom prst="line">
            <a:avLst/>
          </a:prstGeom>
          <a:ln w="38100" cap="flat">
            <a:solidFill>
              <a:srgbClr val="FFFFFF"/>
            </a:solidFill>
            <a:prstDash val="solid"/>
            <a:headEnd type="none" w="sm" len="sm"/>
            <a:tailEnd type="none" w="sm" len="sm"/>
          </a:ln>
        </p:spPr>
      </p:sp>
      <p:sp>
        <p:nvSpPr>
          <p:cNvPr id="5" name="TextBox 5"/>
          <p:cNvSpPr txBox="1"/>
          <p:nvPr/>
        </p:nvSpPr>
        <p:spPr>
          <a:xfrm>
            <a:off x="1028700" y="1495425"/>
            <a:ext cx="9986868" cy="5829690"/>
          </a:xfrm>
          <a:prstGeom prst="rect">
            <a:avLst/>
          </a:prstGeom>
        </p:spPr>
        <p:txBody>
          <a:bodyPr lIns="0" tIns="0" rIns="0" bIns="0" rtlCol="0" anchor="t">
            <a:spAutoFit/>
          </a:bodyPr>
          <a:lstStyle/>
          <a:p>
            <a:pPr algn="l">
              <a:lnSpc>
                <a:spcPts val="12078"/>
              </a:lnSpc>
            </a:pPr>
            <a:r>
              <a:rPr lang="en-US" sz="10980">
                <a:solidFill>
                  <a:srgbClr val="FFFFFF"/>
                </a:solidFill>
                <a:latin typeface="Poppins Bold"/>
                <a:ea typeface="Poppins Bold"/>
                <a:cs typeface="Poppins Bold"/>
                <a:sym typeface="Poppins Bold"/>
              </a:rPr>
              <a:t>Software </a:t>
            </a:r>
          </a:p>
          <a:p>
            <a:pPr algn="l">
              <a:lnSpc>
                <a:spcPts val="12078"/>
              </a:lnSpc>
            </a:pPr>
            <a:r>
              <a:rPr lang="en-US" sz="10980">
                <a:solidFill>
                  <a:srgbClr val="FFFFFF"/>
                </a:solidFill>
                <a:latin typeface="Poppins Bold"/>
                <a:ea typeface="Poppins Bold"/>
                <a:cs typeface="Poppins Bold"/>
                <a:sym typeface="Poppins Bold"/>
              </a:rPr>
              <a:t>Engineering Project</a:t>
            </a:r>
          </a:p>
          <a:p>
            <a:pPr algn="l">
              <a:lnSpc>
                <a:spcPts val="2859"/>
              </a:lnSpc>
            </a:pPr>
            <a:r>
              <a:rPr lang="en-US" sz="2599">
                <a:solidFill>
                  <a:srgbClr val="FFFFFF"/>
                </a:solidFill>
                <a:latin typeface="Poppins Bold"/>
                <a:ea typeface="Poppins Bold"/>
                <a:cs typeface="Poppins Bold"/>
                <a:sym typeface="Poppins Bold"/>
              </a:rPr>
              <a:t>  </a:t>
            </a:r>
          </a:p>
          <a:p>
            <a:pPr algn="l">
              <a:lnSpc>
                <a:spcPts val="6139"/>
              </a:lnSpc>
            </a:pPr>
            <a:r>
              <a:rPr lang="en-US" sz="5581">
                <a:solidFill>
                  <a:srgbClr val="FFFFFF"/>
                </a:solidFill>
                <a:latin typeface="Poppins Bold"/>
                <a:ea typeface="Poppins Bold"/>
                <a:cs typeface="Poppins Bold"/>
                <a:sym typeface="Poppins Bold"/>
              </a:rPr>
              <a:t>May 2024</a:t>
            </a:r>
          </a:p>
        </p:txBody>
      </p:sp>
      <p:grpSp>
        <p:nvGrpSpPr>
          <p:cNvPr id="6" name="Group 6"/>
          <p:cNvGrpSpPr/>
          <p:nvPr/>
        </p:nvGrpSpPr>
        <p:grpSpPr>
          <a:xfrm>
            <a:off x="0" y="7755293"/>
            <a:ext cx="12817144" cy="2531707"/>
            <a:chOff x="0" y="0"/>
            <a:chExt cx="3375709" cy="666787"/>
          </a:xfrm>
        </p:grpSpPr>
        <p:sp>
          <p:nvSpPr>
            <p:cNvPr id="7" name="Freeform 7"/>
            <p:cNvSpPr/>
            <p:nvPr/>
          </p:nvSpPr>
          <p:spPr>
            <a:xfrm>
              <a:off x="0" y="0"/>
              <a:ext cx="3375709" cy="666787"/>
            </a:xfrm>
            <a:custGeom>
              <a:avLst/>
              <a:gdLst/>
              <a:ahLst/>
              <a:cxnLst/>
              <a:rect l="l" t="t" r="r" b="b"/>
              <a:pathLst>
                <a:path w="3375709" h="666787">
                  <a:moveTo>
                    <a:pt x="0" y="0"/>
                  </a:moveTo>
                  <a:lnTo>
                    <a:pt x="3375709" y="0"/>
                  </a:lnTo>
                  <a:lnTo>
                    <a:pt x="3375709" y="666787"/>
                  </a:lnTo>
                  <a:lnTo>
                    <a:pt x="0" y="666787"/>
                  </a:lnTo>
                  <a:close/>
                </a:path>
              </a:pathLst>
            </a:custGeom>
            <a:solidFill>
              <a:srgbClr val="FFFFFF"/>
            </a:solidFill>
          </p:spPr>
        </p:sp>
        <p:sp>
          <p:nvSpPr>
            <p:cNvPr id="8" name="TextBox 8"/>
            <p:cNvSpPr txBox="1"/>
            <p:nvPr/>
          </p:nvSpPr>
          <p:spPr>
            <a:xfrm>
              <a:off x="0" y="-38100"/>
              <a:ext cx="3375709" cy="704887"/>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28700" y="971550"/>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sp>
        <p:nvSpPr>
          <p:cNvPr id="10" name="TextBox 10"/>
          <p:cNvSpPr txBox="1"/>
          <p:nvPr/>
        </p:nvSpPr>
        <p:spPr>
          <a:xfrm>
            <a:off x="1129557" y="8467426"/>
            <a:ext cx="9785155" cy="1031240"/>
          </a:xfrm>
          <a:prstGeom prst="rect">
            <a:avLst/>
          </a:prstGeom>
        </p:spPr>
        <p:txBody>
          <a:bodyPr lIns="0" tIns="0" rIns="0" bIns="0" rtlCol="0" anchor="t">
            <a:spAutoFit/>
          </a:bodyPr>
          <a:lstStyle/>
          <a:p>
            <a:pPr algn="just">
              <a:lnSpc>
                <a:spcPts val="4059"/>
              </a:lnSpc>
            </a:pPr>
            <a:r>
              <a:rPr lang="en-US" sz="2899">
                <a:solidFill>
                  <a:srgbClr val="000000"/>
                </a:solidFill>
                <a:latin typeface="Poppins Bold"/>
                <a:ea typeface="Poppins Bold"/>
                <a:cs typeface="Poppins Bold"/>
                <a:sym typeface="Poppins Bold"/>
              </a:rPr>
              <a:t>Effective integration of Generative AI into programming learning environments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sp>
        <p:nvSpPr>
          <p:cNvPr id="2" name="AutoShape 2"/>
          <p:cNvSpPr/>
          <p:nvPr/>
        </p:nvSpPr>
        <p:spPr>
          <a:xfrm>
            <a:off x="3065958" y="568036"/>
            <a:ext cx="14193342" cy="0"/>
          </a:xfrm>
          <a:prstGeom prst="line">
            <a:avLst/>
          </a:prstGeom>
          <a:ln w="38100" cap="flat">
            <a:solidFill>
              <a:srgbClr val="FFFFFF"/>
            </a:solidFill>
            <a:prstDash val="solid"/>
            <a:headEnd type="none" w="sm" len="sm"/>
            <a:tailEnd type="none" w="sm" len="sm"/>
          </a:ln>
        </p:spPr>
      </p:sp>
      <p:grpSp>
        <p:nvGrpSpPr>
          <p:cNvPr id="3" name="Group 3"/>
          <p:cNvGrpSpPr/>
          <p:nvPr/>
        </p:nvGrpSpPr>
        <p:grpSpPr>
          <a:xfrm>
            <a:off x="8038319" y="2668864"/>
            <a:ext cx="9886172" cy="6699678"/>
            <a:chOff x="0" y="0"/>
            <a:chExt cx="13181562" cy="8932904"/>
          </a:xfrm>
        </p:grpSpPr>
        <p:grpSp>
          <p:nvGrpSpPr>
            <p:cNvPr id="4" name="Group 4"/>
            <p:cNvGrpSpPr/>
            <p:nvPr/>
          </p:nvGrpSpPr>
          <p:grpSpPr>
            <a:xfrm>
              <a:off x="0" y="0"/>
              <a:ext cx="13181562" cy="8932904"/>
              <a:chOff x="0" y="0"/>
              <a:chExt cx="2494358" cy="1690381"/>
            </a:xfrm>
          </p:grpSpPr>
          <p:sp>
            <p:nvSpPr>
              <p:cNvPr id="5" name="Freeform 5"/>
              <p:cNvSpPr/>
              <p:nvPr/>
            </p:nvSpPr>
            <p:spPr>
              <a:xfrm>
                <a:off x="0" y="0"/>
                <a:ext cx="2494358" cy="1690381"/>
              </a:xfrm>
              <a:custGeom>
                <a:avLst/>
                <a:gdLst/>
                <a:ahLst/>
                <a:cxnLst/>
                <a:rect l="l" t="t" r="r" b="b"/>
                <a:pathLst>
                  <a:path w="2494358" h="1690381">
                    <a:moveTo>
                      <a:pt x="0" y="0"/>
                    </a:moveTo>
                    <a:lnTo>
                      <a:pt x="2494358" y="0"/>
                    </a:lnTo>
                    <a:lnTo>
                      <a:pt x="2494358" y="1690381"/>
                    </a:lnTo>
                    <a:lnTo>
                      <a:pt x="0" y="1690381"/>
                    </a:lnTo>
                    <a:close/>
                  </a:path>
                </a:pathLst>
              </a:custGeom>
              <a:solidFill>
                <a:srgbClr val="FFFFFF"/>
              </a:solidFill>
            </p:spPr>
          </p:sp>
          <p:sp>
            <p:nvSpPr>
              <p:cNvPr id="6" name="TextBox 6"/>
              <p:cNvSpPr txBox="1"/>
              <p:nvPr/>
            </p:nvSpPr>
            <p:spPr>
              <a:xfrm>
                <a:off x="0" y="-66675"/>
                <a:ext cx="2494358" cy="1757056"/>
              </a:xfrm>
              <a:prstGeom prst="rect">
                <a:avLst/>
              </a:prstGeom>
            </p:spPr>
            <p:txBody>
              <a:bodyPr lIns="50800" tIns="50800" rIns="50800" bIns="50800" rtlCol="0" anchor="ctr"/>
              <a:lstStyle/>
              <a:p>
                <a:pPr algn="ctr">
                  <a:lnSpc>
                    <a:spcPts val="3499"/>
                  </a:lnSpc>
                </a:pPr>
                <a:endParaRPr/>
              </a:p>
            </p:txBody>
          </p:sp>
        </p:grpSp>
        <p:sp>
          <p:nvSpPr>
            <p:cNvPr id="7" name="Freeform 7"/>
            <p:cNvSpPr/>
            <p:nvPr/>
          </p:nvSpPr>
          <p:spPr>
            <a:xfrm>
              <a:off x="318251" y="360887"/>
              <a:ext cx="12681131" cy="8404744"/>
            </a:xfrm>
            <a:custGeom>
              <a:avLst/>
              <a:gdLst/>
              <a:ahLst/>
              <a:cxnLst/>
              <a:rect l="l" t="t" r="r" b="b"/>
              <a:pathLst>
                <a:path w="12681131" h="8404744">
                  <a:moveTo>
                    <a:pt x="0" y="0"/>
                  </a:moveTo>
                  <a:lnTo>
                    <a:pt x="12681131" y="0"/>
                  </a:lnTo>
                  <a:lnTo>
                    <a:pt x="12681131" y="8404744"/>
                  </a:lnTo>
                  <a:lnTo>
                    <a:pt x="0" y="8404744"/>
                  </a:lnTo>
                  <a:lnTo>
                    <a:pt x="0" y="0"/>
                  </a:lnTo>
                  <a:close/>
                </a:path>
              </a:pathLst>
            </a:custGeom>
            <a:blipFill>
              <a:blip r:embed="rId2"/>
              <a:stretch>
                <a:fillRect/>
              </a:stretch>
            </a:blipFill>
          </p:spPr>
        </p:sp>
      </p:grpSp>
      <p:sp>
        <p:nvSpPr>
          <p:cNvPr id="8" name="TextBox 8"/>
          <p:cNvSpPr txBox="1"/>
          <p:nvPr/>
        </p:nvSpPr>
        <p:spPr>
          <a:xfrm>
            <a:off x="750603" y="282286"/>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sp>
        <p:nvSpPr>
          <p:cNvPr id="9" name="TextBox 9"/>
          <p:cNvSpPr txBox="1"/>
          <p:nvPr/>
        </p:nvSpPr>
        <p:spPr>
          <a:xfrm>
            <a:off x="750603" y="865043"/>
            <a:ext cx="14301868" cy="1216024"/>
          </a:xfrm>
          <a:prstGeom prst="rect">
            <a:avLst/>
          </a:prstGeom>
        </p:spPr>
        <p:txBody>
          <a:bodyPr lIns="0" tIns="0" rIns="0" bIns="0" rtlCol="0" anchor="t">
            <a:spAutoFit/>
          </a:bodyPr>
          <a:lstStyle/>
          <a:p>
            <a:pPr algn="l">
              <a:lnSpc>
                <a:spcPts val="8799"/>
              </a:lnSpc>
            </a:pPr>
            <a:r>
              <a:rPr lang="en-US" sz="7999">
                <a:solidFill>
                  <a:srgbClr val="FFFFFF"/>
                </a:solidFill>
                <a:latin typeface="Poppins Bold"/>
                <a:ea typeface="Poppins Bold"/>
                <a:cs typeface="Poppins Bold"/>
                <a:sym typeface="Poppins Bold"/>
              </a:rPr>
              <a:t>Project Design</a:t>
            </a:r>
          </a:p>
        </p:txBody>
      </p:sp>
      <p:sp>
        <p:nvSpPr>
          <p:cNvPr id="10" name="TextBox 10"/>
          <p:cNvSpPr txBox="1"/>
          <p:nvPr/>
        </p:nvSpPr>
        <p:spPr>
          <a:xfrm>
            <a:off x="750603" y="2300142"/>
            <a:ext cx="7150934" cy="7379970"/>
          </a:xfrm>
          <a:prstGeom prst="rect">
            <a:avLst/>
          </a:prstGeom>
        </p:spPr>
        <p:txBody>
          <a:bodyPr lIns="0" tIns="0" rIns="0" bIns="0" rtlCol="0" anchor="t">
            <a:spAutoFit/>
          </a:bodyPr>
          <a:lstStyle/>
          <a:p>
            <a:pPr algn="l">
              <a:lnSpc>
                <a:spcPts val="2799"/>
              </a:lnSpc>
            </a:pPr>
            <a:r>
              <a:rPr lang="en-US" sz="1999">
                <a:solidFill>
                  <a:srgbClr val="FFFFFF"/>
                </a:solidFill>
                <a:latin typeface="Poppins Bold"/>
                <a:ea typeface="Poppins Bold"/>
                <a:cs typeface="Poppins Bold"/>
                <a:sym typeface="Poppins Bold"/>
              </a:rPr>
              <a:t>Backend components</a:t>
            </a:r>
          </a:p>
          <a:p>
            <a:pPr algn="l">
              <a:lnSpc>
                <a:spcPts val="2659"/>
              </a:lnSpc>
            </a:pPr>
            <a:r>
              <a:rPr lang="en-US" sz="1899">
                <a:solidFill>
                  <a:srgbClr val="FFFFFF"/>
                </a:solidFill>
                <a:latin typeface="Poppins"/>
                <a:ea typeface="Poppins"/>
                <a:cs typeface="Poppins"/>
                <a:sym typeface="Poppins"/>
              </a:rPr>
              <a:t>To effectively integrate Generative AI into the SEEK our  team discussed the necessary backend components that we will require for smooth functioning:</a:t>
            </a:r>
          </a:p>
          <a:p>
            <a:pPr algn="l">
              <a:lnSpc>
                <a:spcPts val="2659"/>
              </a:lnSpc>
            </a:pPr>
            <a:r>
              <a:rPr lang="en-US" sz="1899">
                <a:solidFill>
                  <a:srgbClr val="FFFFFF"/>
                </a:solidFill>
                <a:latin typeface="Poppins"/>
                <a:ea typeface="Poppins"/>
                <a:cs typeface="Poppins"/>
                <a:sym typeface="Poppins"/>
              </a:rPr>
              <a:t>1. User Component</a:t>
            </a:r>
          </a:p>
          <a:p>
            <a:pPr algn="l">
              <a:lnSpc>
                <a:spcPts val="2659"/>
              </a:lnSpc>
            </a:pPr>
            <a:r>
              <a:rPr lang="en-US" sz="1899">
                <a:solidFill>
                  <a:srgbClr val="FFFFFF"/>
                </a:solidFill>
                <a:latin typeface="Poppins"/>
                <a:ea typeface="Poppins"/>
                <a:cs typeface="Poppins"/>
                <a:sym typeface="Poppins"/>
              </a:rPr>
              <a:t>2. Course Component</a:t>
            </a:r>
          </a:p>
          <a:p>
            <a:pPr algn="l">
              <a:lnSpc>
                <a:spcPts val="2659"/>
              </a:lnSpc>
            </a:pPr>
            <a:r>
              <a:rPr lang="en-US" sz="1899">
                <a:solidFill>
                  <a:srgbClr val="FFFFFF"/>
                </a:solidFill>
                <a:latin typeface="Poppins"/>
                <a:ea typeface="Poppins"/>
                <a:cs typeface="Poppins"/>
                <a:sym typeface="Poppins"/>
              </a:rPr>
              <a:t>3. Video Component</a:t>
            </a:r>
          </a:p>
          <a:p>
            <a:pPr algn="l">
              <a:lnSpc>
                <a:spcPts val="2659"/>
              </a:lnSpc>
            </a:pPr>
            <a:r>
              <a:rPr lang="en-US" sz="1899">
                <a:solidFill>
                  <a:srgbClr val="FFFFFF"/>
                </a:solidFill>
                <a:latin typeface="Poppins"/>
                <a:ea typeface="Poppins"/>
                <a:cs typeface="Poppins"/>
                <a:sym typeface="Poppins"/>
              </a:rPr>
              <a:t>4. Feedback Component</a:t>
            </a:r>
          </a:p>
          <a:p>
            <a:pPr algn="l">
              <a:lnSpc>
                <a:spcPts val="2659"/>
              </a:lnSpc>
            </a:pPr>
            <a:r>
              <a:rPr lang="en-US" sz="1899">
                <a:solidFill>
                  <a:srgbClr val="FFFFFF"/>
                </a:solidFill>
                <a:latin typeface="Poppins"/>
                <a:ea typeface="Poppins"/>
                <a:cs typeface="Poppins"/>
                <a:sym typeface="Poppins"/>
              </a:rPr>
              <a:t>5. Summary Component</a:t>
            </a:r>
          </a:p>
          <a:p>
            <a:pPr algn="l">
              <a:lnSpc>
                <a:spcPts val="2659"/>
              </a:lnSpc>
            </a:pPr>
            <a:r>
              <a:rPr lang="en-US" sz="1899">
                <a:solidFill>
                  <a:srgbClr val="FFFFFF"/>
                </a:solidFill>
                <a:latin typeface="Poppins"/>
                <a:ea typeface="Poppins"/>
                <a:cs typeface="Poppins"/>
                <a:sym typeface="Poppins"/>
              </a:rPr>
              <a:t>6. LinkFetcher Component</a:t>
            </a:r>
          </a:p>
          <a:p>
            <a:pPr algn="l">
              <a:lnSpc>
                <a:spcPts val="2659"/>
              </a:lnSpc>
            </a:pPr>
            <a:r>
              <a:rPr lang="en-US" sz="1899">
                <a:solidFill>
                  <a:srgbClr val="FFFFFF"/>
                </a:solidFill>
                <a:latin typeface="Poppins"/>
                <a:ea typeface="Poppins"/>
                <a:cs typeface="Poppins"/>
                <a:sym typeface="Poppins"/>
              </a:rPr>
              <a:t>7. SyntheticDataGenerator Component</a:t>
            </a:r>
          </a:p>
          <a:p>
            <a:pPr algn="l">
              <a:lnSpc>
                <a:spcPts val="2659"/>
              </a:lnSpc>
            </a:pPr>
            <a:r>
              <a:rPr lang="en-US" sz="1899">
                <a:solidFill>
                  <a:srgbClr val="FFFFFF"/>
                </a:solidFill>
                <a:latin typeface="Poppins"/>
                <a:ea typeface="Poppins"/>
                <a:cs typeface="Poppins"/>
                <a:sym typeface="Poppins"/>
              </a:rPr>
              <a:t>8. Code Compiler Component</a:t>
            </a:r>
          </a:p>
          <a:p>
            <a:pPr algn="l">
              <a:lnSpc>
                <a:spcPts val="2659"/>
              </a:lnSpc>
            </a:pPr>
            <a:r>
              <a:rPr lang="en-US" sz="1899">
                <a:solidFill>
                  <a:srgbClr val="FFFFFF"/>
                </a:solidFill>
                <a:latin typeface="Poppins"/>
                <a:ea typeface="Poppins"/>
                <a:cs typeface="Poppins"/>
                <a:sym typeface="Poppins"/>
              </a:rPr>
              <a:t>9. Chatbot Component</a:t>
            </a:r>
          </a:p>
          <a:p>
            <a:pPr algn="l">
              <a:lnSpc>
                <a:spcPts val="2659"/>
              </a:lnSpc>
            </a:pPr>
            <a:endParaRPr lang="en-US" sz="1899">
              <a:solidFill>
                <a:srgbClr val="FFFFFF"/>
              </a:solidFill>
              <a:latin typeface="Poppins"/>
              <a:ea typeface="Poppins"/>
              <a:cs typeface="Poppins"/>
              <a:sym typeface="Poppins"/>
            </a:endParaRPr>
          </a:p>
          <a:p>
            <a:pPr algn="l">
              <a:lnSpc>
                <a:spcPts val="2799"/>
              </a:lnSpc>
            </a:pPr>
            <a:r>
              <a:rPr lang="en-US" sz="1999">
                <a:solidFill>
                  <a:srgbClr val="FFFFFF"/>
                </a:solidFill>
                <a:latin typeface="Poppins Bold"/>
                <a:ea typeface="Poppins Bold"/>
                <a:cs typeface="Poppins Bold"/>
                <a:sym typeface="Poppins Bold"/>
              </a:rPr>
              <a:t>Frontend Components</a:t>
            </a:r>
          </a:p>
          <a:p>
            <a:pPr algn="l">
              <a:lnSpc>
                <a:spcPts val="2659"/>
              </a:lnSpc>
            </a:pPr>
            <a:r>
              <a:rPr lang="en-US" sz="1899">
                <a:solidFill>
                  <a:srgbClr val="FFFFFF"/>
                </a:solidFill>
                <a:latin typeface="Poppins"/>
                <a:ea typeface="Poppins"/>
                <a:cs typeface="Poppins"/>
                <a:sym typeface="Poppins"/>
              </a:rPr>
              <a:t>The frontend of the Seek Portal with integrated GenAI features consists of a user interface designed to enhance the learning experience. Here's an overview of the key components:</a:t>
            </a:r>
          </a:p>
          <a:p>
            <a:pPr algn="l">
              <a:lnSpc>
                <a:spcPts val="2659"/>
              </a:lnSpc>
            </a:pPr>
            <a:r>
              <a:rPr lang="en-US" sz="1899">
                <a:solidFill>
                  <a:srgbClr val="FFFFFF"/>
                </a:solidFill>
                <a:latin typeface="Poppins"/>
                <a:ea typeface="Poppins"/>
                <a:cs typeface="Poppins"/>
                <a:sym typeface="Poppins"/>
              </a:rPr>
              <a:t>1. Main Content Screen with Chatbot Sidebar:</a:t>
            </a:r>
          </a:p>
          <a:p>
            <a:pPr algn="l">
              <a:lnSpc>
                <a:spcPts val="2659"/>
              </a:lnSpc>
            </a:pPr>
            <a:r>
              <a:rPr lang="en-US" sz="1899">
                <a:solidFill>
                  <a:srgbClr val="FFFFFF"/>
                </a:solidFill>
                <a:latin typeface="Poppins"/>
                <a:ea typeface="Poppins"/>
                <a:cs typeface="Poppins"/>
                <a:sym typeface="Poppins"/>
              </a:rPr>
              <a:t>2. Summarize Screen:</a:t>
            </a:r>
          </a:p>
          <a:p>
            <a:pPr algn="l">
              <a:lnSpc>
                <a:spcPts val="2659"/>
              </a:lnSpc>
            </a:pPr>
            <a:r>
              <a:rPr lang="en-US" sz="1899">
                <a:solidFill>
                  <a:srgbClr val="FFFFFF"/>
                </a:solidFill>
                <a:latin typeface="Poppins"/>
                <a:ea typeface="Poppins"/>
                <a:cs typeface="Poppins"/>
                <a:sym typeface="Poppins"/>
              </a:rPr>
              <a:t>3. External Resources Screen: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grpSp>
        <p:nvGrpSpPr>
          <p:cNvPr id="2" name="Group 2"/>
          <p:cNvGrpSpPr/>
          <p:nvPr/>
        </p:nvGrpSpPr>
        <p:grpSpPr>
          <a:xfrm>
            <a:off x="6691478" y="2846549"/>
            <a:ext cx="10884577" cy="7174026"/>
            <a:chOff x="0" y="0"/>
            <a:chExt cx="2866720" cy="1889455"/>
          </a:xfrm>
        </p:grpSpPr>
        <p:sp>
          <p:nvSpPr>
            <p:cNvPr id="3" name="Freeform 3"/>
            <p:cNvSpPr/>
            <p:nvPr/>
          </p:nvSpPr>
          <p:spPr>
            <a:xfrm>
              <a:off x="0" y="0"/>
              <a:ext cx="2866720" cy="1889455"/>
            </a:xfrm>
            <a:custGeom>
              <a:avLst/>
              <a:gdLst/>
              <a:ahLst/>
              <a:cxnLst/>
              <a:rect l="l" t="t" r="r" b="b"/>
              <a:pathLst>
                <a:path w="2866720" h="1889455">
                  <a:moveTo>
                    <a:pt x="0" y="0"/>
                  </a:moveTo>
                  <a:lnTo>
                    <a:pt x="2866720" y="0"/>
                  </a:lnTo>
                  <a:lnTo>
                    <a:pt x="2866720" y="1889455"/>
                  </a:lnTo>
                  <a:lnTo>
                    <a:pt x="0" y="1889455"/>
                  </a:lnTo>
                  <a:close/>
                </a:path>
              </a:pathLst>
            </a:custGeom>
            <a:solidFill>
              <a:srgbClr val="FFFFFF"/>
            </a:solidFill>
          </p:spPr>
        </p:sp>
        <p:sp>
          <p:nvSpPr>
            <p:cNvPr id="4" name="TextBox 4"/>
            <p:cNvSpPr txBox="1"/>
            <p:nvPr/>
          </p:nvSpPr>
          <p:spPr>
            <a:xfrm>
              <a:off x="0" y="-66675"/>
              <a:ext cx="2866720" cy="1956130"/>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800744" y="2846549"/>
            <a:ext cx="5115841" cy="7174026"/>
            <a:chOff x="0" y="0"/>
            <a:chExt cx="1347382" cy="1889455"/>
          </a:xfrm>
        </p:grpSpPr>
        <p:sp>
          <p:nvSpPr>
            <p:cNvPr id="6" name="Freeform 6"/>
            <p:cNvSpPr/>
            <p:nvPr/>
          </p:nvSpPr>
          <p:spPr>
            <a:xfrm>
              <a:off x="0" y="0"/>
              <a:ext cx="1347382" cy="1889455"/>
            </a:xfrm>
            <a:custGeom>
              <a:avLst/>
              <a:gdLst/>
              <a:ahLst/>
              <a:cxnLst/>
              <a:rect l="l" t="t" r="r" b="b"/>
              <a:pathLst>
                <a:path w="1347382" h="1889455">
                  <a:moveTo>
                    <a:pt x="0" y="0"/>
                  </a:moveTo>
                  <a:lnTo>
                    <a:pt x="1347382" y="0"/>
                  </a:lnTo>
                  <a:lnTo>
                    <a:pt x="1347382" y="1889455"/>
                  </a:lnTo>
                  <a:lnTo>
                    <a:pt x="0" y="1889455"/>
                  </a:lnTo>
                  <a:close/>
                </a:path>
              </a:pathLst>
            </a:custGeom>
            <a:solidFill>
              <a:srgbClr val="FFFFFF"/>
            </a:solidFill>
          </p:spPr>
        </p:sp>
        <p:sp>
          <p:nvSpPr>
            <p:cNvPr id="7" name="TextBox 7"/>
            <p:cNvSpPr txBox="1"/>
            <p:nvPr/>
          </p:nvSpPr>
          <p:spPr>
            <a:xfrm>
              <a:off x="0" y="-66675"/>
              <a:ext cx="1347382" cy="1956130"/>
            </a:xfrm>
            <a:prstGeom prst="rect">
              <a:avLst/>
            </a:prstGeom>
          </p:spPr>
          <p:txBody>
            <a:bodyPr lIns="50800" tIns="50800" rIns="50800" bIns="50800" rtlCol="0" anchor="ctr"/>
            <a:lstStyle/>
            <a:p>
              <a:pPr algn="ctr">
                <a:lnSpc>
                  <a:spcPts val="3499"/>
                </a:lnSpc>
              </a:pPr>
              <a:endParaRPr/>
            </a:p>
          </p:txBody>
        </p:sp>
      </p:grpSp>
      <p:sp>
        <p:nvSpPr>
          <p:cNvPr id="8" name="AutoShape 8"/>
          <p:cNvSpPr/>
          <p:nvPr/>
        </p:nvSpPr>
        <p:spPr>
          <a:xfrm>
            <a:off x="3065958" y="663286"/>
            <a:ext cx="14193342" cy="0"/>
          </a:xfrm>
          <a:prstGeom prst="line">
            <a:avLst/>
          </a:prstGeom>
          <a:ln w="38100" cap="flat">
            <a:solidFill>
              <a:srgbClr val="FFFFFF"/>
            </a:solidFill>
            <a:prstDash val="solid"/>
            <a:headEnd type="none" w="sm" len="sm"/>
            <a:tailEnd type="none" w="sm" len="sm"/>
          </a:ln>
        </p:spPr>
      </p:sp>
      <p:sp>
        <p:nvSpPr>
          <p:cNvPr id="9" name="TextBox 9"/>
          <p:cNvSpPr txBox="1"/>
          <p:nvPr/>
        </p:nvSpPr>
        <p:spPr>
          <a:xfrm>
            <a:off x="6818809" y="2850175"/>
            <a:ext cx="3647936" cy="6999633"/>
          </a:xfrm>
          <a:prstGeom prst="rect">
            <a:avLst/>
          </a:prstGeom>
        </p:spPr>
        <p:txBody>
          <a:bodyPr lIns="0" tIns="0" rIns="0" bIns="0" rtlCol="0" anchor="t">
            <a:spAutoFit/>
          </a:bodyPr>
          <a:lstStyle/>
          <a:p>
            <a:pPr algn="l">
              <a:lnSpc>
                <a:spcPts val="2693"/>
              </a:lnSpc>
            </a:pPr>
            <a:r>
              <a:rPr lang="en-US" sz="1923">
                <a:solidFill>
                  <a:srgbClr val="000000"/>
                </a:solidFill>
                <a:latin typeface="Poppins"/>
                <a:ea typeface="Poppins"/>
                <a:cs typeface="Poppins"/>
                <a:sym typeface="Poppins"/>
              </a:rPr>
              <a:t>Frameworks:</a:t>
            </a:r>
          </a:p>
          <a:p>
            <a:pPr marL="415372" lvl="1" indent="-207686" algn="l">
              <a:lnSpc>
                <a:spcPts val="2693"/>
              </a:lnSpc>
              <a:buFont typeface="Arial"/>
              <a:buChar char="•"/>
            </a:pPr>
            <a:r>
              <a:rPr lang="en-US" sz="1923">
                <a:solidFill>
                  <a:srgbClr val="000000"/>
                </a:solidFill>
                <a:latin typeface="Poppins"/>
                <a:ea typeface="Poppins"/>
                <a:cs typeface="Poppins"/>
                <a:sym typeface="Poppins"/>
              </a:rPr>
              <a:t>Flask: 3.0.0</a:t>
            </a:r>
          </a:p>
          <a:p>
            <a:pPr marL="415372" lvl="1" indent="-207686" algn="l">
              <a:lnSpc>
                <a:spcPts val="2693"/>
              </a:lnSpc>
              <a:buFont typeface="Arial"/>
              <a:buChar char="•"/>
            </a:pPr>
            <a:r>
              <a:rPr lang="en-US" sz="1923">
                <a:solidFill>
                  <a:srgbClr val="000000"/>
                </a:solidFill>
                <a:latin typeface="Poppins"/>
                <a:ea typeface="Poppins"/>
                <a:cs typeface="Poppins"/>
                <a:sym typeface="Poppins"/>
              </a:rPr>
              <a:t>Flask-RESTful: 0.3.10</a:t>
            </a:r>
          </a:p>
          <a:p>
            <a:pPr marL="415372" lvl="1" indent="-207686" algn="l">
              <a:lnSpc>
                <a:spcPts val="2693"/>
              </a:lnSpc>
              <a:buFont typeface="Arial"/>
              <a:buChar char="•"/>
            </a:pPr>
            <a:r>
              <a:rPr lang="en-US" sz="1923">
                <a:solidFill>
                  <a:srgbClr val="000000"/>
                </a:solidFill>
                <a:latin typeface="Poppins"/>
                <a:ea typeface="Poppins"/>
                <a:cs typeface="Poppins"/>
                <a:sym typeface="Poppins"/>
              </a:rPr>
              <a:t>Flask-SQLAlchemy:3.1.1</a:t>
            </a:r>
          </a:p>
          <a:p>
            <a:pPr algn="l">
              <a:lnSpc>
                <a:spcPts val="2693"/>
              </a:lnSpc>
            </a:pPr>
            <a:endParaRPr lang="en-US" sz="1923">
              <a:solidFill>
                <a:srgbClr val="000000"/>
              </a:solidFill>
              <a:latin typeface="Poppins"/>
              <a:ea typeface="Poppins"/>
              <a:cs typeface="Poppins"/>
              <a:sym typeface="Poppins"/>
            </a:endParaRPr>
          </a:p>
          <a:p>
            <a:pPr algn="l">
              <a:lnSpc>
                <a:spcPts val="2693"/>
              </a:lnSpc>
            </a:pPr>
            <a:r>
              <a:rPr lang="en-US" sz="1923">
                <a:solidFill>
                  <a:srgbClr val="000000"/>
                </a:solidFill>
                <a:latin typeface="Poppins"/>
                <a:ea typeface="Poppins"/>
                <a:cs typeface="Poppins"/>
                <a:sym typeface="Poppins"/>
              </a:rPr>
              <a:t>Database:</a:t>
            </a:r>
          </a:p>
          <a:p>
            <a:pPr marL="415372" lvl="1" indent="-207686" algn="l">
              <a:lnSpc>
                <a:spcPts val="2693"/>
              </a:lnSpc>
              <a:buFont typeface="Arial"/>
              <a:buChar char="•"/>
            </a:pPr>
            <a:r>
              <a:rPr lang="en-US" sz="1923">
                <a:solidFill>
                  <a:srgbClr val="000000"/>
                </a:solidFill>
                <a:latin typeface="Poppins"/>
                <a:ea typeface="Poppins"/>
                <a:cs typeface="Poppins"/>
                <a:sym typeface="Poppins"/>
              </a:rPr>
              <a:t>SQLAlchemy: 2.0.25</a:t>
            </a:r>
          </a:p>
          <a:p>
            <a:pPr marL="415372" lvl="1" indent="-207686" algn="l">
              <a:lnSpc>
                <a:spcPts val="2693"/>
              </a:lnSpc>
              <a:buFont typeface="Arial"/>
              <a:buChar char="•"/>
            </a:pPr>
            <a:r>
              <a:rPr lang="en-US" sz="1923">
                <a:solidFill>
                  <a:srgbClr val="000000"/>
                </a:solidFill>
                <a:latin typeface="Poppins"/>
                <a:ea typeface="Poppins"/>
                <a:cs typeface="Poppins"/>
                <a:sym typeface="Poppins"/>
              </a:rPr>
              <a:t>Flask-Migrate: 4.0.5</a:t>
            </a:r>
          </a:p>
          <a:p>
            <a:pPr marL="415372" lvl="1" indent="-207686" algn="l">
              <a:lnSpc>
                <a:spcPts val="2693"/>
              </a:lnSpc>
              <a:buFont typeface="Arial"/>
              <a:buChar char="•"/>
            </a:pPr>
            <a:r>
              <a:rPr lang="en-US" sz="1923">
                <a:solidFill>
                  <a:srgbClr val="000000"/>
                </a:solidFill>
                <a:latin typeface="Poppins"/>
                <a:ea typeface="Poppins"/>
                <a:cs typeface="Poppins"/>
                <a:sym typeface="Poppins"/>
              </a:rPr>
              <a:t>alembic: 1.13.1</a:t>
            </a:r>
          </a:p>
          <a:p>
            <a:pPr algn="l">
              <a:lnSpc>
                <a:spcPts val="2693"/>
              </a:lnSpc>
            </a:pPr>
            <a:endParaRPr lang="en-US" sz="1923">
              <a:solidFill>
                <a:srgbClr val="000000"/>
              </a:solidFill>
              <a:latin typeface="Poppins"/>
              <a:ea typeface="Poppins"/>
              <a:cs typeface="Poppins"/>
              <a:sym typeface="Poppins"/>
            </a:endParaRPr>
          </a:p>
          <a:p>
            <a:pPr algn="l">
              <a:lnSpc>
                <a:spcPts val="2693"/>
              </a:lnSpc>
            </a:pPr>
            <a:r>
              <a:rPr lang="en-US" sz="1923">
                <a:solidFill>
                  <a:srgbClr val="000000"/>
                </a:solidFill>
                <a:latin typeface="Poppins"/>
                <a:ea typeface="Poppins"/>
                <a:cs typeface="Poppins"/>
                <a:sym typeface="Poppins"/>
              </a:rPr>
              <a:t>Task Queue:</a:t>
            </a:r>
          </a:p>
          <a:p>
            <a:pPr marL="415372" lvl="1" indent="-207686" algn="l">
              <a:lnSpc>
                <a:spcPts val="2693"/>
              </a:lnSpc>
              <a:buFont typeface="Arial"/>
              <a:buChar char="•"/>
            </a:pPr>
            <a:r>
              <a:rPr lang="en-US" sz="1923">
                <a:solidFill>
                  <a:srgbClr val="000000"/>
                </a:solidFill>
                <a:latin typeface="Poppins"/>
                <a:ea typeface="Poppins"/>
                <a:cs typeface="Poppins"/>
                <a:sym typeface="Poppins"/>
              </a:rPr>
              <a:t>celery: 5.3.6</a:t>
            </a:r>
          </a:p>
          <a:p>
            <a:pPr marL="415372" lvl="1" indent="-207686" algn="l">
              <a:lnSpc>
                <a:spcPts val="2693"/>
              </a:lnSpc>
              <a:buFont typeface="Arial"/>
              <a:buChar char="•"/>
            </a:pPr>
            <a:r>
              <a:rPr lang="en-US" sz="1923">
                <a:solidFill>
                  <a:srgbClr val="000000"/>
                </a:solidFill>
                <a:latin typeface="Poppins"/>
                <a:ea typeface="Poppins"/>
                <a:cs typeface="Poppins"/>
                <a:sym typeface="Poppins"/>
              </a:rPr>
              <a:t>kombu: 5.3.5</a:t>
            </a:r>
          </a:p>
          <a:p>
            <a:pPr marL="415372" lvl="1" indent="-207686" algn="l">
              <a:lnSpc>
                <a:spcPts val="2693"/>
              </a:lnSpc>
              <a:buFont typeface="Arial"/>
              <a:buChar char="•"/>
            </a:pPr>
            <a:r>
              <a:rPr lang="en-US" sz="1923">
                <a:solidFill>
                  <a:srgbClr val="000000"/>
                </a:solidFill>
                <a:latin typeface="Poppins"/>
                <a:ea typeface="Poppins"/>
                <a:cs typeface="Poppins"/>
                <a:sym typeface="Poppins"/>
              </a:rPr>
              <a:t>redis: 5.0.1</a:t>
            </a:r>
          </a:p>
          <a:p>
            <a:pPr marL="415372" lvl="1" indent="-207686" algn="l">
              <a:lnSpc>
                <a:spcPts val="2693"/>
              </a:lnSpc>
              <a:buFont typeface="Arial"/>
              <a:buChar char="•"/>
            </a:pPr>
            <a:r>
              <a:rPr lang="en-US" sz="1923">
                <a:solidFill>
                  <a:srgbClr val="000000"/>
                </a:solidFill>
                <a:latin typeface="Poppins"/>
                <a:ea typeface="Poppins"/>
                <a:cs typeface="Poppins"/>
                <a:sym typeface="Poppins"/>
              </a:rPr>
              <a:t>billiard: 4.2.0</a:t>
            </a:r>
          </a:p>
          <a:p>
            <a:pPr marL="415372" lvl="1" indent="-207686" algn="l">
              <a:lnSpc>
                <a:spcPts val="2693"/>
              </a:lnSpc>
              <a:buFont typeface="Arial"/>
              <a:buChar char="•"/>
            </a:pPr>
            <a:r>
              <a:rPr lang="en-US" sz="1923">
                <a:solidFill>
                  <a:srgbClr val="000000"/>
                </a:solidFill>
                <a:latin typeface="Poppins"/>
                <a:ea typeface="Poppins"/>
                <a:cs typeface="Poppins"/>
                <a:sym typeface="Poppins"/>
              </a:rPr>
              <a:t>vine: 5.1.0</a:t>
            </a:r>
          </a:p>
          <a:p>
            <a:pPr algn="l">
              <a:lnSpc>
                <a:spcPts val="2693"/>
              </a:lnSpc>
            </a:pPr>
            <a:endParaRPr lang="en-US" sz="1923">
              <a:solidFill>
                <a:srgbClr val="000000"/>
              </a:solidFill>
              <a:latin typeface="Poppins"/>
              <a:ea typeface="Poppins"/>
              <a:cs typeface="Poppins"/>
              <a:sym typeface="Poppins"/>
            </a:endParaRPr>
          </a:p>
          <a:p>
            <a:pPr algn="l">
              <a:lnSpc>
                <a:spcPts val="2693"/>
              </a:lnSpc>
            </a:pPr>
            <a:r>
              <a:rPr lang="en-US" sz="1923">
                <a:solidFill>
                  <a:srgbClr val="000000"/>
                </a:solidFill>
                <a:latin typeface="Poppins"/>
                <a:ea typeface="Poppins"/>
                <a:cs typeface="Poppins"/>
                <a:sym typeface="Poppins"/>
              </a:rPr>
              <a:t>HTTP Libraries:</a:t>
            </a:r>
          </a:p>
          <a:p>
            <a:pPr marL="415372" lvl="1" indent="-207686" algn="l">
              <a:lnSpc>
                <a:spcPts val="2693"/>
              </a:lnSpc>
              <a:buFont typeface="Arial"/>
              <a:buChar char="•"/>
            </a:pPr>
            <a:r>
              <a:rPr lang="en-US" sz="1923">
                <a:solidFill>
                  <a:srgbClr val="000000"/>
                </a:solidFill>
                <a:latin typeface="Poppins"/>
                <a:ea typeface="Poppins"/>
                <a:cs typeface="Poppins"/>
                <a:sym typeface="Poppins"/>
              </a:rPr>
              <a:t>httpcore: 1.0.5</a:t>
            </a:r>
          </a:p>
          <a:p>
            <a:pPr marL="415372" lvl="1" indent="-207686" algn="l">
              <a:lnSpc>
                <a:spcPts val="2693"/>
              </a:lnSpc>
              <a:buFont typeface="Arial"/>
              <a:buChar char="•"/>
            </a:pPr>
            <a:r>
              <a:rPr lang="en-US" sz="1923">
                <a:solidFill>
                  <a:srgbClr val="000000"/>
                </a:solidFill>
                <a:latin typeface="Poppins"/>
                <a:ea typeface="Poppins"/>
                <a:cs typeface="Poppins"/>
                <a:sym typeface="Poppins"/>
              </a:rPr>
              <a:t>httplib2: 0.22.0</a:t>
            </a:r>
          </a:p>
          <a:p>
            <a:pPr marL="415372" lvl="1" indent="-207686" algn="l">
              <a:lnSpc>
                <a:spcPts val="2693"/>
              </a:lnSpc>
              <a:buFont typeface="Arial"/>
              <a:buChar char="•"/>
            </a:pPr>
            <a:r>
              <a:rPr lang="en-US" sz="1923">
                <a:solidFill>
                  <a:srgbClr val="000000"/>
                </a:solidFill>
                <a:latin typeface="Poppins"/>
                <a:ea typeface="Poppins"/>
                <a:cs typeface="Poppins"/>
                <a:sym typeface="Poppins"/>
              </a:rPr>
              <a:t>httpx: 0.27.0</a:t>
            </a:r>
          </a:p>
        </p:txBody>
      </p:sp>
      <p:sp>
        <p:nvSpPr>
          <p:cNvPr id="10" name="AutoShape 10"/>
          <p:cNvSpPr/>
          <p:nvPr/>
        </p:nvSpPr>
        <p:spPr>
          <a:xfrm>
            <a:off x="6306194" y="2343601"/>
            <a:ext cx="0" cy="7763382"/>
          </a:xfrm>
          <a:prstGeom prst="line">
            <a:avLst/>
          </a:prstGeom>
          <a:ln w="38100" cap="flat">
            <a:solidFill>
              <a:srgbClr val="FFFFFF"/>
            </a:solidFill>
            <a:prstDash val="solid"/>
            <a:headEnd type="none" w="sm" len="sm"/>
            <a:tailEnd type="none" w="sm" len="sm"/>
          </a:ln>
        </p:spPr>
      </p:sp>
      <p:sp>
        <p:nvSpPr>
          <p:cNvPr id="11" name="TextBox 11"/>
          <p:cNvSpPr txBox="1"/>
          <p:nvPr/>
        </p:nvSpPr>
        <p:spPr>
          <a:xfrm>
            <a:off x="750603" y="377536"/>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sp>
        <p:nvSpPr>
          <p:cNvPr id="12" name="TextBox 12"/>
          <p:cNvSpPr txBox="1"/>
          <p:nvPr/>
        </p:nvSpPr>
        <p:spPr>
          <a:xfrm>
            <a:off x="750603" y="1028700"/>
            <a:ext cx="14301868" cy="1216024"/>
          </a:xfrm>
          <a:prstGeom prst="rect">
            <a:avLst/>
          </a:prstGeom>
        </p:spPr>
        <p:txBody>
          <a:bodyPr lIns="0" tIns="0" rIns="0" bIns="0" rtlCol="0" anchor="t">
            <a:spAutoFit/>
          </a:bodyPr>
          <a:lstStyle/>
          <a:p>
            <a:pPr algn="l">
              <a:lnSpc>
                <a:spcPts val="8799"/>
              </a:lnSpc>
            </a:pPr>
            <a:r>
              <a:rPr lang="en-US" sz="7999">
                <a:solidFill>
                  <a:srgbClr val="FFFFFF"/>
                </a:solidFill>
                <a:latin typeface="Poppins Bold"/>
                <a:ea typeface="Poppins Bold"/>
                <a:cs typeface="Poppins Bold"/>
                <a:sym typeface="Poppins Bold"/>
              </a:rPr>
              <a:t>Tools &amp; Technologies Used</a:t>
            </a:r>
          </a:p>
        </p:txBody>
      </p:sp>
      <p:sp>
        <p:nvSpPr>
          <p:cNvPr id="13" name="TextBox 13"/>
          <p:cNvSpPr txBox="1"/>
          <p:nvPr/>
        </p:nvSpPr>
        <p:spPr>
          <a:xfrm>
            <a:off x="1028700" y="2881022"/>
            <a:ext cx="5172719" cy="7333008"/>
          </a:xfrm>
          <a:prstGeom prst="rect">
            <a:avLst/>
          </a:prstGeom>
        </p:spPr>
        <p:txBody>
          <a:bodyPr lIns="0" tIns="0" rIns="0" bIns="0" rtlCol="0" anchor="t">
            <a:spAutoFit/>
          </a:bodyPr>
          <a:lstStyle/>
          <a:p>
            <a:pPr algn="l">
              <a:lnSpc>
                <a:spcPts val="2693"/>
              </a:lnSpc>
            </a:pPr>
            <a:r>
              <a:rPr lang="en-US" sz="1923">
                <a:solidFill>
                  <a:srgbClr val="000000"/>
                </a:solidFill>
                <a:latin typeface="Poppins"/>
                <a:ea typeface="Poppins"/>
                <a:cs typeface="Poppins"/>
                <a:sym typeface="Poppins"/>
              </a:rPr>
              <a:t>Framework/Library:</a:t>
            </a:r>
          </a:p>
          <a:p>
            <a:pPr marL="415372" lvl="1" indent="-207686" algn="l">
              <a:lnSpc>
                <a:spcPts val="2693"/>
              </a:lnSpc>
              <a:buFont typeface="Arial"/>
              <a:buChar char="•"/>
            </a:pPr>
            <a:r>
              <a:rPr lang="en-US" sz="1923">
                <a:solidFill>
                  <a:srgbClr val="000000"/>
                </a:solidFill>
                <a:latin typeface="Poppins"/>
                <a:ea typeface="Poppins"/>
                <a:cs typeface="Poppins"/>
                <a:sym typeface="Poppins"/>
              </a:rPr>
              <a:t>vue: ^3.2.13</a:t>
            </a:r>
          </a:p>
          <a:p>
            <a:pPr marL="415372" lvl="1" indent="-207686" algn="l">
              <a:lnSpc>
                <a:spcPts val="2693"/>
              </a:lnSpc>
              <a:buFont typeface="Arial"/>
              <a:buChar char="•"/>
            </a:pPr>
            <a:r>
              <a:rPr lang="en-US" sz="1923">
                <a:solidFill>
                  <a:srgbClr val="000000"/>
                </a:solidFill>
                <a:latin typeface="Poppins"/>
                <a:ea typeface="Poppins"/>
                <a:cs typeface="Poppins"/>
                <a:sym typeface="Poppins"/>
              </a:rPr>
              <a:t>vue-router: ^4.0.3</a:t>
            </a:r>
          </a:p>
          <a:p>
            <a:pPr algn="l">
              <a:lnSpc>
                <a:spcPts val="2693"/>
              </a:lnSpc>
            </a:pPr>
            <a:endParaRPr lang="en-US" sz="1923">
              <a:solidFill>
                <a:srgbClr val="000000"/>
              </a:solidFill>
              <a:latin typeface="Poppins"/>
              <a:ea typeface="Poppins"/>
              <a:cs typeface="Poppins"/>
              <a:sym typeface="Poppins"/>
            </a:endParaRPr>
          </a:p>
          <a:p>
            <a:pPr algn="l">
              <a:lnSpc>
                <a:spcPts val="2693"/>
              </a:lnSpc>
            </a:pPr>
            <a:r>
              <a:rPr lang="en-US" sz="1923">
                <a:solidFill>
                  <a:srgbClr val="000000"/>
                </a:solidFill>
                <a:latin typeface="Poppins"/>
                <a:ea typeface="Poppins"/>
                <a:cs typeface="Poppins"/>
                <a:sym typeface="Poppins"/>
              </a:rPr>
              <a:t>Styling:</a:t>
            </a:r>
          </a:p>
          <a:p>
            <a:pPr marL="415372" lvl="1" indent="-207686" algn="l">
              <a:lnSpc>
                <a:spcPts val="2693"/>
              </a:lnSpc>
              <a:buFont typeface="Arial"/>
              <a:buChar char="•"/>
            </a:pPr>
            <a:r>
              <a:rPr lang="en-US" sz="1923">
                <a:solidFill>
                  <a:srgbClr val="000000"/>
                </a:solidFill>
                <a:latin typeface="Poppins"/>
                <a:ea typeface="Poppins"/>
                <a:cs typeface="Poppins"/>
                <a:sym typeface="Poppins"/>
              </a:rPr>
              <a:t>@fortawesome/fontawesome-free: ^6.6.0</a:t>
            </a:r>
          </a:p>
          <a:p>
            <a:pPr algn="l">
              <a:lnSpc>
                <a:spcPts val="2693"/>
              </a:lnSpc>
            </a:pPr>
            <a:endParaRPr lang="en-US" sz="1923">
              <a:solidFill>
                <a:srgbClr val="000000"/>
              </a:solidFill>
              <a:latin typeface="Poppins"/>
              <a:ea typeface="Poppins"/>
              <a:cs typeface="Poppins"/>
              <a:sym typeface="Poppins"/>
            </a:endParaRPr>
          </a:p>
          <a:p>
            <a:pPr algn="l">
              <a:lnSpc>
                <a:spcPts val="2693"/>
              </a:lnSpc>
            </a:pPr>
            <a:r>
              <a:rPr lang="en-US" sz="1923">
                <a:solidFill>
                  <a:srgbClr val="000000"/>
                </a:solidFill>
                <a:latin typeface="Poppins"/>
                <a:ea typeface="Poppins"/>
                <a:cs typeface="Poppins"/>
                <a:sym typeface="Poppins"/>
              </a:rPr>
              <a:t>Utility:</a:t>
            </a:r>
          </a:p>
          <a:p>
            <a:pPr marL="415372" lvl="1" indent="-207686" algn="l">
              <a:lnSpc>
                <a:spcPts val="2693"/>
              </a:lnSpc>
              <a:buFont typeface="Arial"/>
              <a:buChar char="•"/>
            </a:pPr>
            <a:r>
              <a:rPr lang="en-US" sz="1923">
                <a:solidFill>
                  <a:srgbClr val="000000"/>
                </a:solidFill>
                <a:latin typeface="Poppins"/>
                <a:ea typeface="Poppins"/>
                <a:cs typeface="Poppins"/>
                <a:sym typeface="Poppins"/>
              </a:rPr>
              <a:t>axios: ^1.7.4</a:t>
            </a:r>
          </a:p>
          <a:p>
            <a:pPr marL="415372" lvl="1" indent="-207686" algn="l">
              <a:lnSpc>
                <a:spcPts val="2693"/>
              </a:lnSpc>
              <a:buFont typeface="Arial"/>
              <a:buChar char="•"/>
            </a:pPr>
            <a:r>
              <a:rPr lang="en-US" sz="1923">
                <a:solidFill>
                  <a:srgbClr val="000000"/>
                </a:solidFill>
                <a:latin typeface="Poppins"/>
                <a:ea typeface="Poppins"/>
                <a:cs typeface="Poppins"/>
                <a:sym typeface="Poppins"/>
              </a:rPr>
              <a:t>core-js: ^3.8.3</a:t>
            </a:r>
          </a:p>
          <a:p>
            <a:pPr algn="l">
              <a:lnSpc>
                <a:spcPts val="2693"/>
              </a:lnSpc>
            </a:pPr>
            <a:endParaRPr lang="en-US" sz="1923">
              <a:solidFill>
                <a:srgbClr val="000000"/>
              </a:solidFill>
              <a:latin typeface="Poppins"/>
              <a:ea typeface="Poppins"/>
              <a:cs typeface="Poppins"/>
              <a:sym typeface="Poppins"/>
            </a:endParaRPr>
          </a:p>
          <a:p>
            <a:pPr algn="l">
              <a:lnSpc>
                <a:spcPts val="2693"/>
              </a:lnSpc>
            </a:pPr>
            <a:r>
              <a:rPr lang="en-US" sz="1923">
                <a:solidFill>
                  <a:srgbClr val="000000"/>
                </a:solidFill>
                <a:latin typeface="Poppins"/>
                <a:ea typeface="Poppins"/>
                <a:cs typeface="Poppins"/>
                <a:sym typeface="Poppins"/>
              </a:rPr>
              <a:t>Development Tools:</a:t>
            </a:r>
          </a:p>
          <a:p>
            <a:pPr marL="415372" lvl="1" indent="-207686" algn="l">
              <a:lnSpc>
                <a:spcPts val="2693"/>
              </a:lnSpc>
              <a:buFont typeface="Arial"/>
              <a:buChar char="•"/>
            </a:pPr>
            <a:r>
              <a:rPr lang="en-US" sz="1923">
                <a:solidFill>
                  <a:srgbClr val="000000"/>
                </a:solidFill>
                <a:latin typeface="Poppins"/>
                <a:ea typeface="Poppins"/>
                <a:cs typeface="Poppins"/>
                <a:sym typeface="Poppins"/>
              </a:rPr>
              <a:t>@babel/core: ^7.12.16</a:t>
            </a:r>
          </a:p>
          <a:p>
            <a:pPr marL="415372" lvl="1" indent="-207686" algn="l">
              <a:lnSpc>
                <a:spcPts val="2693"/>
              </a:lnSpc>
              <a:buFont typeface="Arial"/>
              <a:buChar char="•"/>
            </a:pPr>
            <a:r>
              <a:rPr lang="en-US" sz="1923">
                <a:solidFill>
                  <a:srgbClr val="000000"/>
                </a:solidFill>
                <a:latin typeface="Poppins"/>
                <a:ea typeface="Poppins"/>
                <a:cs typeface="Poppins"/>
                <a:sym typeface="Poppins"/>
              </a:rPr>
              <a:t>@babel/eslint-parser: ^7.12.16</a:t>
            </a:r>
          </a:p>
          <a:p>
            <a:pPr marL="415372" lvl="1" indent="-207686" algn="l">
              <a:lnSpc>
                <a:spcPts val="2693"/>
              </a:lnSpc>
              <a:buFont typeface="Arial"/>
              <a:buChar char="•"/>
            </a:pPr>
            <a:r>
              <a:rPr lang="en-US" sz="1923">
                <a:solidFill>
                  <a:srgbClr val="000000"/>
                </a:solidFill>
                <a:latin typeface="Poppins"/>
                <a:ea typeface="Poppins"/>
                <a:cs typeface="Poppins"/>
                <a:sym typeface="Poppins"/>
              </a:rPr>
              <a:t>@vue/cli-plugin-babel: ~5.0.0</a:t>
            </a:r>
          </a:p>
          <a:p>
            <a:pPr marL="415372" lvl="1" indent="-207686" algn="l">
              <a:lnSpc>
                <a:spcPts val="2693"/>
              </a:lnSpc>
              <a:buFont typeface="Arial"/>
              <a:buChar char="•"/>
            </a:pPr>
            <a:r>
              <a:rPr lang="en-US" sz="1923">
                <a:solidFill>
                  <a:srgbClr val="000000"/>
                </a:solidFill>
                <a:latin typeface="Poppins"/>
                <a:ea typeface="Poppins"/>
                <a:cs typeface="Poppins"/>
                <a:sym typeface="Poppins"/>
              </a:rPr>
              <a:t>@vue/cli-plugin-eslint: ~5.0.0</a:t>
            </a:r>
          </a:p>
          <a:p>
            <a:pPr marL="415372" lvl="1" indent="-207686" algn="l">
              <a:lnSpc>
                <a:spcPts val="2693"/>
              </a:lnSpc>
              <a:buFont typeface="Arial"/>
              <a:buChar char="•"/>
            </a:pPr>
            <a:r>
              <a:rPr lang="en-US" sz="1923">
                <a:solidFill>
                  <a:srgbClr val="000000"/>
                </a:solidFill>
                <a:latin typeface="Poppins"/>
                <a:ea typeface="Poppins"/>
                <a:cs typeface="Poppins"/>
                <a:sym typeface="Poppins"/>
              </a:rPr>
              <a:t>@vue/cli-plugin-router: ~5.0.0</a:t>
            </a:r>
          </a:p>
          <a:p>
            <a:pPr marL="415372" lvl="1" indent="-207686" algn="l">
              <a:lnSpc>
                <a:spcPts val="2693"/>
              </a:lnSpc>
              <a:buFont typeface="Arial"/>
              <a:buChar char="•"/>
            </a:pPr>
            <a:r>
              <a:rPr lang="en-US" sz="1923">
                <a:solidFill>
                  <a:srgbClr val="000000"/>
                </a:solidFill>
                <a:latin typeface="Poppins"/>
                <a:ea typeface="Poppins"/>
                <a:cs typeface="Poppins"/>
                <a:sym typeface="Poppins"/>
              </a:rPr>
              <a:t>@vue/cli-service: ~5.0.0</a:t>
            </a:r>
          </a:p>
          <a:p>
            <a:pPr marL="415372" lvl="1" indent="-207686" algn="l">
              <a:lnSpc>
                <a:spcPts val="2693"/>
              </a:lnSpc>
              <a:buFont typeface="Arial"/>
              <a:buChar char="•"/>
            </a:pPr>
            <a:r>
              <a:rPr lang="en-US" sz="1923">
                <a:solidFill>
                  <a:srgbClr val="000000"/>
                </a:solidFill>
                <a:latin typeface="Poppins"/>
                <a:ea typeface="Poppins"/>
                <a:cs typeface="Poppins"/>
                <a:sym typeface="Poppins"/>
              </a:rPr>
              <a:t>eslint: ^7.32.0</a:t>
            </a:r>
          </a:p>
          <a:p>
            <a:pPr marL="415372" lvl="1" indent="-207686" algn="l">
              <a:lnSpc>
                <a:spcPts val="2693"/>
              </a:lnSpc>
              <a:buFont typeface="Arial"/>
              <a:buChar char="•"/>
            </a:pPr>
            <a:r>
              <a:rPr lang="en-US" sz="1923">
                <a:solidFill>
                  <a:srgbClr val="000000"/>
                </a:solidFill>
                <a:latin typeface="Poppins"/>
                <a:ea typeface="Poppins"/>
                <a:cs typeface="Poppins"/>
                <a:sym typeface="Poppins"/>
              </a:rPr>
              <a:t>eslint-plugin-vue: ^8.0.3</a:t>
            </a:r>
          </a:p>
          <a:p>
            <a:pPr algn="l">
              <a:lnSpc>
                <a:spcPts val="2693"/>
              </a:lnSpc>
            </a:pPr>
            <a:endParaRPr lang="en-US" sz="1923">
              <a:solidFill>
                <a:srgbClr val="000000"/>
              </a:solidFill>
              <a:latin typeface="Poppins"/>
              <a:ea typeface="Poppins"/>
              <a:cs typeface="Poppins"/>
              <a:sym typeface="Poppins"/>
            </a:endParaRPr>
          </a:p>
        </p:txBody>
      </p:sp>
      <p:sp>
        <p:nvSpPr>
          <p:cNvPr id="14" name="TextBox 14"/>
          <p:cNvSpPr txBox="1"/>
          <p:nvPr/>
        </p:nvSpPr>
        <p:spPr>
          <a:xfrm>
            <a:off x="10552471" y="2850861"/>
            <a:ext cx="3596999" cy="6999633"/>
          </a:xfrm>
          <a:prstGeom prst="rect">
            <a:avLst/>
          </a:prstGeom>
        </p:spPr>
        <p:txBody>
          <a:bodyPr lIns="0" tIns="0" rIns="0" bIns="0" rtlCol="0" anchor="t">
            <a:spAutoFit/>
          </a:bodyPr>
          <a:lstStyle/>
          <a:p>
            <a:pPr algn="l">
              <a:lnSpc>
                <a:spcPts val="2693"/>
              </a:lnSpc>
            </a:pPr>
            <a:r>
              <a:rPr lang="en-US" sz="1923">
                <a:solidFill>
                  <a:srgbClr val="000000"/>
                </a:solidFill>
                <a:latin typeface="Poppins"/>
                <a:ea typeface="Poppins"/>
                <a:cs typeface="Poppins"/>
                <a:sym typeface="Poppins"/>
              </a:rPr>
              <a:t>Utility:</a:t>
            </a:r>
          </a:p>
          <a:p>
            <a:pPr marL="415372" lvl="1" indent="-207686" algn="l">
              <a:lnSpc>
                <a:spcPts val="2693"/>
              </a:lnSpc>
              <a:buFont typeface="Arial"/>
              <a:buChar char="•"/>
            </a:pPr>
            <a:r>
              <a:rPr lang="en-US" sz="1923">
                <a:solidFill>
                  <a:srgbClr val="000000"/>
                </a:solidFill>
                <a:latin typeface="Poppins"/>
                <a:ea typeface="Poppins"/>
                <a:cs typeface="Poppins"/>
                <a:sym typeface="Poppins"/>
              </a:rPr>
              <a:t>amqp: 5.2.0</a:t>
            </a:r>
          </a:p>
          <a:p>
            <a:pPr marL="415372" lvl="1" indent="-207686" algn="l">
              <a:lnSpc>
                <a:spcPts val="2693"/>
              </a:lnSpc>
              <a:buFont typeface="Arial"/>
              <a:buChar char="•"/>
            </a:pPr>
            <a:r>
              <a:rPr lang="en-US" sz="1923">
                <a:solidFill>
                  <a:srgbClr val="000000"/>
                </a:solidFill>
                <a:latin typeface="Poppins"/>
                <a:ea typeface="Poppins"/>
                <a:cs typeface="Poppins"/>
                <a:sym typeface="Poppins"/>
              </a:rPr>
              <a:t>anyio: 4.4.0</a:t>
            </a:r>
          </a:p>
          <a:p>
            <a:pPr marL="415372" lvl="1" indent="-207686" algn="l">
              <a:lnSpc>
                <a:spcPts val="2693"/>
              </a:lnSpc>
              <a:buFont typeface="Arial"/>
              <a:buChar char="•"/>
            </a:pPr>
            <a:r>
              <a:rPr lang="en-US" sz="1923">
                <a:solidFill>
                  <a:srgbClr val="000000"/>
                </a:solidFill>
                <a:latin typeface="Poppins"/>
                <a:ea typeface="Poppins"/>
                <a:cs typeface="Poppins"/>
                <a:sym typeface="Poppins"/>
              </a:rPr>
              <a:t>aniso8601: 9.0.1</a:t>
            </a:r>
          </a:p>
          <a:p>
            <a:pPr marL="415372" lvl="1" indent="-207686" algn="l">
              <a:lnSpc>
                <a:spcPts val="2693"/>
              </a:lnSpc>
              <a:buFont typeface="Arial"/>
              <a:buChar char="•"/>
            </a:pPr>
            <a:r>
              <a:rPr lang="en-US" sz="1923">
                <a:solidFill>
                  <a:srgbClr val="000000"/>
                </a:solidFill>
                <a:latin typeface="Poppins"/>
                <a:ea typeface="Poppins"/>
                <a:cs typeface="Poppins"/>
                <a:sym typeface="Poppins"/>
              </a:rPr>
              <a:t>blinker: 1.7.0</a:t>
            </a:r>
          </a:p>
          <a:p>
            <a:pPr marL="415372" lvl="1" indent="-207686" algn="l">
              <a:lnSpc>
                <a:spcPts val="2693"/>
              </a:lnSpc>
              <a:buFont typeface="Arial"/>
              <a:buChar char="•"/>
            </a:pPr>
            <a:r>
              <a:rPr lang="en-US" sz="1923">
                <a:solidFill>
                  <a:srgbClr val="000000"/>
                </a:solidFill>
                <a:latin typeface="Poppins"/>
                <a:ea typeface="Poppins"/>
                <a:cs typeface="Poppins"/>
                <a:sym typeface="Poppins"/>
              </a:rPr>
              <a:t>cachelib: 0.9.0</a:t>
            </a:r>
          </a:p>
          <a:p>
            <a:pPr marL="415372" lvl="1" indent="-207686" algn="l">
              <a:lnSpc>
                <a:spcPts val="2693"/>
              </a:lnSpc>
              <a:buFont typeface="Arial"/>
              <a:buChar char="•"/>
            </a:pPr>
            <a:r>
              <a:rPr lang="en-US" sz="1923">
                <a:solidFill>
                  <a:srgbClr val="000000"/>
                </a:solidFill>
                <a:latin typeface="Poppins"/>
                <a:ea typeface="Poppins"/>
                <a:cs typeface="Poppins"/>
                <a:sym typeface="Poppins"/>
              </a:rPr>
              <a:t>certifi: 2024.7.4</a:t>
            </a:r>
          </a:p>
          <a:p>
            <a:pPr marL="415372" lvl="1" indent="-207686" algn="l">
              <a:lnSpc>
                <a:spcPts val="2693"/>
              </a:lnSpc>
              <a:buFont typeface="Arial"/>
              <a:buChar char="•"/>
            </a:pPr>
            <a:r>
              <a:rPr lang="en-US" sz="1923">
                <a:solidFill>
                  <a:srgbClr val="000000"/>
                </a:solidFill>
                <a:latin typeface="Poppins"/>
                <a:ea typeface="Poppins"/>
                <a:cs typeface="Poppins"/>
                <a:sym typeface="Poppins"/>
              </a:rPr>
              <a:t>checksumdir: 1.2.0</a:t>
            </a:r>
          </a:p>
          <a:p>
            <a:pPr marL="415372" lvl="1" indent="-207686" algn="l">
              <a:lnSpc>
                <a:spcPts val="2693"/>
              </a:lnSpc>
              <a:buFont typeface="Arial"/>
              <a:buChar char="•"/>
            </a:pPr>
            <a:r>
              <a:rPr lang="en-US" sz="1923">
                <a:solidFill>
                  <a:srgbClr val="000000"/>
                </a:solidFill>
                <a:latin typeface="Poppins"/>
                <a:ea typeface="Poppins"/>
                <a:cs typeface="Poppins"/>
                <a:sym typeface="Poppins"/>
              </a:rPr>
              <a:t>click: 8.1.7</a:t>
            </a:r>
          </a:p>
          <a:p>
            <a:pPr marL="415372" lvl="1" indent="-207686" algn="l">
              <a:lnSpc>
                <a:spcPts val="2693"/>
              </a:lnSpc>
              <a:buFont typeface="Arial"/>
              <a:buChar char="•"/>
            </a:pPr>
            <a:r>
              <a:rPr lang="en-US" sz="1923">
                <a:solidFill>
                  <a:srgbClr val="000000"/>
                </a:solidFill>
                <a:latin typeface="Poppins"/>
                <a:ea typeface="Poppins"/>
                <a:cs typeface="Poppins"/>
                <a:sym typeface="Poppins"/>
              </a:rPr>
              <a:t>click-didyoumean: 0.3.0</a:t>
            </a:r>
          </a:p>
          <a:p>
            <a:pPr marL="415372" lvl="1" indent="-207686" algn="l">
              <a:lnSpc>
                <a:spcPts val="2693"/>
              </a:lnSpc>
              <a:buFont typeface="Arial"/>
              <a:buChar char="•"/>
            </a:pPr>
            <a:r>
              <a:rPr lang="en-US" sz="1923">
                <a:solidFill>
                  <a:srgbClr val="000000"/>
                </a:solidFill>
                <a:latin typeface="Poppins"/>
                <a:ea typeface="Poppins"/>
                <a:cs typeface="Poppins"/>
                <a:sym typeface="Poppins"/>
              </a:rPr>
              <a:t>click-plugins: 1.1.1</a:t>
            </a:r>
          </a:p>
          <a:p>
            <a:pPr marL="415372" lvl="1" indent="-207686" algn="l">
              <a:lnSpc>
                <a:spcPts val="2693"/>
              </a:lnSpc>
              <a:buFont typeface="Arial"/>
              <a:buChar char="•"/>
            </a:pPr>
            <a:r>
              <a:rPr lang="en-US" sz="1923">
                <a:solidFill>
                  <a:srgbClr val="000000"/>
                </a:solidFill>
                <a:latin typeface="Poppins"/>
                <a:ea typeface="Poppins"/>
                <a:cs typeface="Poppins"/>
                <a:sym typeface="Poppins"/>
              </a:rPr>
              <a:t>click-repl: 0.3.0</a:t>
            </a:r>
          </a:p>
          <a:p>
            <a:pPr marL="415372" lvl="1" indent="-207686" algn="l">
              <a:lnSpc>
                <a:spcPts val="2693"/>
              </a:lnSpc>
              <a:buFont typeface="Arial"/>
              <a:buChar char="•"/>
            </a:pPr>
            <a:r>
              <a:rPr lang="en-US" sz="1923">
                <a:solidFill>
                  <a:srgbClr val="000000"/>
                </a:solidFill>
                <a:latin typeface="Poppins"/>
                <a:ea typeface="Poppins"/>
                <a:cs typeface="Poppins"/>
                <a:sym typeface="Poppins"/>
              </a:rPr>
              <a:t>colorama: 0.4.6</a:t>
            </a:r>
          </a:p>
          <a:p>
            <a:pPr marL="415372" lvl="1" indent="-207686" algn="l">
              <a:lnSpc>
                <a:spcPts val="2693"/>
              </a:lnSpc>
              <a:buFont typeface="Arial"/>
              <a:buChar char="•"/>
            </a:pPr>
            <a:r>
              <a:rPr lang="en-US" sz="1923">
                <a:solidFill>
                  <a:srgbClr val="000000"/>
                </a:solidFill>
                <a:latin typeface="Poppins"/>
                <a:ea typeface="Poppins"/>
                <a:cs typeface="Poppins"/>
                <a:sym typeface="Poppins"/>
              </a:rPr>
              <a:t>Flask-Caching: 2.1.0</a:t>
            </a:r>
          </a:p>
          <a:p>
            <a:pPr marL="415372" lvl="1" indent="-207686" algn="l">
              <a:lnSpc>
                <a:spcPts val="2693"/>
              </a:lnSpc>
              <a:buFont typeface="Arial"/>
              <a:buChar char="•"/>
            </a:pPr>
            <a:r>
              <a:rPr lang="en-US" sz="1923">
                <a:solidFill>
                  <a:srgbClr val="000000"/>
                </a:solidFill>
                <a:latin typeface="Poppins"/>
                <a:ea typeface="Poppins"/>
                <a:cs typeface="Poppins"/>
                <a:sym typeface="Poppins"/>
              </a:rPr>
              <a:t>Flask-Login: 0.6.3</a:t>
            </a:r>
          </a:p>
          <a:p>
            <a:pPr marL="415372" lvl="1" indent="-207686" algn="l">
              <a:lnSpc>
                <a:spcPts val="2693"/>
              </a:lnSpc>
              <a:buFont typeface="Arial"/>
              <a:buChar char="•"/>
            </a:pPr>
            <a:r>
              <a:rPr lang="en-US" sz="1923">
                <a:solidFill>
                  <a:srgbClr val="000000"/>
                </a:solidFill>
                <a:latin typeface="Poppins"/>
                <a:ea typeface="Poppins"/>
                <a:cs typeface="Poppins"/>
                <a:sym typeface="Poppins"/>
              </a:rPr>
              <a:t>greenlet: 3.0.3</a:t>
            </a:r>
          </a:p>
          <a:p>
            <a:pPr marL="415372" lvl="1" indent="-207686" algn="l">
              <a:lnSpc>
                <a:spcPts val="2693"/>
              </a:lnSpc>
              <a:buFont typeface="Arial"/>
              <a:buChar char="•"/>
            </a:pPr>
            <a:r>
              <a:rPr lang="en-US" sz="1923">
                <a:solidFill>
                  <a:srgbClr val="000000"/>
                </a:solidFill>
                <a:latin typeface="Poppins"/>
                <a:ea typeface="Poppins"/>
                <a:cs typeface="Poppins"/>
                <a:sym typeface="Poppins"/>
              </a:rPr>
              <a:t>h11: 0.14.0</a:t>
            </a:r>
          </a:p>
          <a:p>
            <a:pPr marL="415372" lvl="1" indent="-207686" algn="l">
              <a:lnSpc>
                <a:spcPts val="2693"/>
              </a:lnSpc>
              <a:buFont typeface="Arial"/>
              <a:buChar char="•"/>
            </a:pPr>
            <a:r>
              <a:rPr lang="en-US" sz="1923">
                <a:solidFill>
                  <a:srgbClr val="000000"/>
                </a:solidFill>
                <a:latin typeface="Poppins"/>
                <a:ea typeface="Poppins"/>
                <a:cs typeface="Poppins"/>
                <a:sym typeface="Poppins"/>
              </a:rPr>
              <a:t>idna: 3.7</a:t>
            </a:r>
          </a:p>
          <a:p>
            <a:pPr marL="415372" lvl="1" indent="-207686" algn="l">
              <a:lnSpc>
                <a:spcPts val="2693"/>
              </a:lnSpc>
              <a:buFont typeface="Arial"/>
              <a:buChar char="•"/>
            </a:pPr>
            <a:r>
              <a:rPr lang="en-US" sz="1923">
                <a:solidFill>
                  <a:srgbClr val="000000"/>
                </a:solidFill>
                <a:latin typeface="Poppins"/>
                <a:ea typeface="Poppins"/>
                <a:cs typeface="Poppins"/>
                <a:sym typeface="Poppins"/>
              </a:rPr>
              <a:t>itsdangerous: 2.1.2</a:t>
            </a:r>
          </a:p>
          <a:p>
            <a:pPr marL="415372" lvl="1" indent="-207686" algn="l">
              <a:lnSpc>
                <a:spcPts val="2693"/>
              </a:lnSpc>
              <a:buFont typeface="Arial"/>
              <a:buChar char="•"/>
            </a:pPr>
            <a:r>
              <a:rPr lang="en-US" sz="1923">
                <a:solidFill>
                  <a:srgbClr val="000000"/>
                </a:solidFill>
                <a:latin typeface="Poppins"/>
                <a:ea typeface="Poppins"/>
                <a:cs typeface="Poppins"/>
                <a:sym typeface="Poppins"/>
              </a:rPr>
              <a:t>Jinja2: 3.1.3</a:t>
            </a:r>
          </a:p>
          <a:p>
            <a:pPr algn="l">
              <a:lnSpc>
                <a:spcPts val="2693"/>
              </a:lnSpc>
            </a:pPr>
            <a:endParaRPr lang="en-US" sz="1923">
              <a:solidFill>
                <a:srgbClr val="000000"/>
              </a:solidFill>
              <a:latin typeface="Poppins"/>
              <a:ea typeface="Poppins"/>
              <a:cs typeface="Poppins"/>
              <a:sym typeface="Poppins"/>
            </a:endParaRPr>
          </a:p>
        </p:txBody>
      </p:sp>
      <p:sp>
        <p:nvSpPr>
          <p:cNvPr id="15" name="TextBox 15"/>
          <p:cNvSpPr txBox="1"/>
          <p:nvPr/>
        </p:nvSpPr>
        <p:spPr>
          <a:xfrm>
            <a:off x="14239442" y="3198053"/>
            <a:ext cx="3019858" cy="3999258"/>
          </a:xfrm>
          <a:prstGeom prst="rect">
            <a:avLst/>
          </a:prstGeom>
        </p:spPr>
        <p:txBody>
          <a:bodyPr lIns="0" tIns="0" rIns="0" bIns="0" rtlCol="0" anchor="t">
            <a:spAutoFit/>
          </a:bodyPr>
          <a:lstStyle/>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Mako: 1.3.0</a:t>
            </a:r>
          </a:p>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MarkupSafe: 2.1.3</a:t>
            </a:r>
          </a:p>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prompt-toolkit: 3.0.43</a:t>
            </a:r>
          </a:p>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pyparsing: 3.1.1</a:t>
            </a:r>
          </a:p>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python-dateutil: 2.8.2</a:t>
            </a:r>
          </a:p>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pytz: 2023.3.post1</a:t>
            </a:r>
          </a:p>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setuptools: 69.0.3</a:t>
            </a:r>
          </a:p>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six: 1.16.0</a:t>
            </a:r>
          </a:p>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sniffio: 1.3.1</a:t>
            </a:r>
          </a:p>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tzdata: 2023.4</a:t>
            </a:r>
          </a:p>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Werkzeug: 3.0.1</a:t>
            </a:r>
          </a:p>
          <a:p>
            <a:pPr marL="415372" lvl="1" indent="-207686" algn="l">
              <a:lnSpc>
                <a:spcPts val="2693"/>
              </a:lnSpc>
              <a:spcBef>
                <a:spcPct val="0"/>
              </a:spcBef>
              <a:buFont typeface="Arial"/>
              <a:buChar char="•"/>
            </a:pPr>
            <a:r>
              <a:rPr lang="en-US" sz="1923" u="none" strike="noStrike">
                <a:solidFill>
                  <a:srgbClr val="000000"/>
                </a:solidFill>
                <a:latin typeface="Poppins"/>
                <a:ea typeface="Poppins"/>
                <a:cs typeface="Poppins"/>
                <a:sym typeface="Poppins"/>
              </a:rPr>
              <a:t>wcwidth: 0.2.13</a:t>
            </a:r>
          </a:p>
        </p:txBody>
      </p:sp>
      <p:sp>
        <p:nvSpPr>
          <p:cNvPr id="16" name="TextBox 16"/>
          <p:cNvSpPr txBox="1"/>
          <p:nvPr/>
        </p:nvSpPr>
        <p:spPr>
          <a:xfrm>
            <a:off x="1028700" y="2292349"/>
            <a:ext cx="2171700" cy="407698"/>
          </a:xfrm>
          <a:prstGeom prst="rect">
            <a:avLst/>
          </a:prstGeom>
        </p:spPr>
        <p:txBody>
          <a:bodyPr wrap="square" lIns="0" tIns="0" rIns="0" bIns="0" rtlCol="0" anchor="t">
            <a:spAutoFit/>
          </a:bodyPr>
          <a:lstStyle/>
          <a:p>
            <a:pPr algn="l">
              <a:lnSpc>
                <a:spcPts val="3253"/>
              </a:lnSpc>
              <a:spcBef>
                <a:spcPct val="0"/>
              </a:spcBef>
            </a:pPr>
            <a:r>
              <a:rPr lang="en-US" sz="2323" u="none" strike="noStrike" dirty="0">
                <a:solidFill>
                  <a:srgbClr val="FFFFFF"/>
                </a:solidFill>
                <a:latin typeface="Poppins Bold"/>
                <a:ea typeface="Poppins Bold"/>
                <a:cs typeface="Poppins Bold"/>
                <a:sym typeface="Poppins Bold"/>
              </a:rPr>
              <a:t>FRONTEND</a:t>
            </a:r>
          </a:p>
        </p:txBody>
      </p:sp>
      <p:sp>
        <p:nvSpPr>
          <p:cNvPr id="17" name="TextBox 17"/>
          <p:cNvSpPr txBox="1"/>
          <p:nvPr/>
        </p:nvSpPr>
        <p:spPr>
          <a:xfrm>
            <a:off x="6798716" y="2286451"/>
            <a:ext cx="2345283" cy="407698"/>
          </a:xfrm>
          <a:prstGeom prst="rect">
            <a:avLst/>
          </a:prstGeom>
        </p:spPr>
        <p:txBody>
          <a:bodyPr wrap="square" lIns="0" tIns="0" rIns="0" bIns="0" rtlCol="0" anchor="t">
            <a:spAutoFit/>
          </a:bodyPr>
          <a:lstStyle/>
          <a:p>
            <a:pPr algn="l">
              <a:lnSpc>
                <a:spcPts val="3253"/>
              </a:lnSpc>
              <a:spcBef>
                <a:spcPct val="0"/>
              </a:spcBef>
            </a:pPr>
            <a:r>
              <a:rPr lang="en-US" sz="2323" dirty="0">
                <a:solidFill>
                  <a:srgbClr val="FFFFFF"/>
                </a:solidFill>
                <a:latin typeface="Poppins Bold"/>
                <a:ea typeface="Poppins Bold"/>
                <a:cs typeface="Poppins Bold"/>
                <a:sym typeface="Poppins Bold"/>
              </a:rPr>
              <a:t>BACKEND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sp>
        <p:nvSpPr>
          <p:cNvPr id="2" name="AutoShape 2"/>
          <p:cNvSpPr/>
          <p:nvPr/>
        </p:nvSpPr>
        <p:spPr>
          <a:xfrm>
            <a:off x="3065958" y="834736"/>
            <a:ext cx="14193342" cy="0"/>
          </a:xfrm>
          <a:prstGeom prst="line">
            <a:avLst/>
          </a:prstGeom>
          <a:ln w="38100" cap="flat">
            <a:solidFill>
              <a:srgbClr val="FFFFFF"/>
            </a:solidFill>
            <a:prstDash val="solid"/>
            <a:headEnd type="none" w="sm" len="sm"/>
            <a:tailEnd type="none" w="sm" len="sm"/>
          </a:ln>
        </p:spPr>
      </p:sp>
      <p:sp>
        <p:nvSpPr>
          <p:cNvPr id="3" name="Freeform 3"/>
          <p:cNvSpPr/>
          <p:nvPr/>
        </p:nvSpPr>
        <p:spPr>
          <a:xfrm>
            <a:off x="750603" y="3494900"/>
            <a:ext cx="11137379" cy="5322987"/>
          </a:xfrm>
          <a:custGeom>
            <a:avLst/>
            <a:gdLst/>
            <a:ahLst/>
            <a:cxnLst/>
            <a:rect l="l" t="t" r="r" b="b"/>
            <a:pathLst>
              <a:path w="11137379" h="5322987">
                <a:moveTo>
                  <a:pt x="0" y="0"/>
                </a:moveTo>
                <a:lnTo>
                  <a:pt x="11137379" y="0"/>
                </a:lnTo>
                <a:lnTo>
                  <a:pt x="11137379" y="5322987"/>
                </a:lnTo>
                <a:lnTo>
                  <a:pt x="0" y="5322987"/>
                </a:lnTo>
                <a:lnTo>
                  <a:pt x="0" y="0"/>
                </a:lnTo>
                <a:close/>
              </a:path>
            </a:pathLst>
          </a:custGeom>
          <a:blipFill>
            <a:blip r:embed="rId2"/>
            <a:stretch>
              <a:fillRect t="-11664" b="-6027"/>
            </a:stretch>
          </a:blipFill>
        </p:spPr>
      </p:sp>
      <p:sp>
        <p:nvSpPr>
          <p:cNvPr id="4" name="TextBox 4"/>
          <p:cNvSpPr txBox="1"/>
          <p:nvPr/>
        </p:nvSpPr>
        <p:spPr>
          <a:xfrm>
            <a:off x="750603" y="548986"/>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sp>
        <p:nvSpPr>
          <p:cNvPr id="5" name="TextBox 5"/>
          <p:cNvSpPr txBox="1"/>
          <p:nvPr/>
        </p:nvSpPr>
        <p:spPr>
          <a:xfrm>
            <a:off x="750603" y="1249148"/>
            <a:ext cx="8337847" cy="1216024"/>
          </a:xfrm>
          <a:prstGeom prst="rect">
            <a:avLst/>
          </a:prstGeom>
        </p:spPr>
        <p:txBody>
          <a:bodyPr lIns="0" tIns="0" rIns="0" bIns="0" rtlCol="0" anchor="t">
            <a:spAutoFit/>
          </a:bodyPr>
          <a:lstStyle/>
          <a:p>
            <a:pPr algn="l">
              <a:lnSpc>
                <a:spcPts val="8799"/>
              </a:lnSpc>
            </a:pPr>
            <a:r>
              <a:rPr lang="en-US" sz="7999">
                <a:solidFill>
                  <a:srgbClr val="FFFFFF"/>
                </a:solidFill>
                <a:latin typeface="Poppins Bold"/>
                <a:ea typeface="Poppins Bold"/>
                <a:cs typeface="Poppins Bold"/>
                <a:sym typeface="Poppins Bold"/>
              </a:rPr>
              <a:t>Actual Output</a:t>
            </a:r>
          </a:p>
        </p:txBody>
      </p:sp>
      <p:sp>
        <p:nvSpPr>
          <p:cNvPr id="6" name="TextBox 6"/>
          <p:cNvSpPr txBox="1"/>
          <p:nvPr/>
        </p:nvSpPr>
        <p:spPr>
          <a:xfrm>
            <a:off x="12608918" y="3580379"/>
            <a:ext cx="5172719" cy="4705806"/>
          </a:xfrm>
          <a:prstGeom prst="rect">
            <a:avLst/>
          </a:prstGeom>
        </p:spPr>
        <p:txBody>
          <a:bodyPr lIns="0" tIns="0" rIns="0" bIns="0" rtlCol="0" anchor="t">
            <a:spAutoFit/>
          </a:bodyPr>
          <a:lstStyle/>
          <a:p>
            <a:pPr algn="l">
              <a:lnSpc>
                <a:spcPts val="2905"/>
              </a:lnSpc>
            </a:pPr>
            <a:r>
              <a:rPr lang="en-US" sz="1923">
                <a:solidFill>
                  <a:srgbClr val="FFFFFF"/>
                </a:solidFill>
                <a:latin typeface="Poppins"/>
                <a:ea typeface="Poppins"/>
                <a:cs typeface="Poppins"/>
                <a:sym typeface="Poppins"/>
              </a:rPr>
              <a:t>The lecture transcript is provided to the Phi3 model from Ollama, which processes the text to generate a concise summary. By analyzing the key points and essential information within the transcript, the Phi3 model creates a summarized version that captures the main ideas, making it easier and quicker to review the lecture content. This approach is particularly useful for students who need to streamline their study sessions by focusing on the most critical aspects of the lecture without sifting through the entire transcript.</a:t>
            </a:r>
          </a:p>
        </p:txBody>
      </p:sp>
      <p:sp>
        <p:nvSpPr>
          <p:cNvPr id="7" name="TextBox 7"/>
          <p:cNvSpPr txBox="1"/>
          <p:nvPr/>
        </p:nvSpPr>
        <p:spPr>
          <a:xfrm>
            <a:off x="750603" y="2465173"/>
            <a:ext cx="7598903" cy="634365"/>
          </a:xfrm>
          <a:prstGeom prst="rect">
            <a:avLst/>
          </a:prstGeom>
        </p:spPr>
        <p:txBody>
          <a:bodyPr lIns="0" tIns="0" rIns="0" bIns="0" rtlCol="0" anchor="t">
            <a:spAutoFit/>
          </a:bodyPr>
          <a:lstStyle/>
          <a:p>
            <a:pPr marL="0" lvl="0" indent="0" algn="l">
              <a:lnSpc>
                <a:spcPts val="4620"/>
              </a:lnSpc>
              <a:spcBef>
                <a:spcPct val="0"/>
              </a:spcBef>
            </a:pPr>
            <a:r>
              <a:rPr lang="en-US" sz="4200" u="none" strike="noStrike">
                <a:solidFill>
                  <a:srgbClr val="FFFFFF"/>
                </a:solidFill>
                <a:latin typeface="Poppins Bold"/>
                <a:ea typeface="Poppins Bold"/>
                <a:cs typeface="Poppins Bold"/>
                <a:sym typeface="Poppins Bold"/>
              </a:rPr>
              <a:t>Summary generation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sp>
        <p:nvSpPr>
          <p:cNvPr id="2" name="Freeform 2"/>
          <p:cNvSpPr/>
          <p:nvPr/>
        </p:nvSpPr>
        <p:spPr>
          <a:xfrm>
            <a:off x="750603" y="3494900"/>
            <a:ext cx="11180004" cy="5322987"/>
          </a:xfrm>
          <a:custGeom>
            <a:avLst/>
            <a:gdLst/>
            <a:ahLst/>
            <a:cxnLst/>
            <a:rect l="l" t="t" r="r" b="b"/>
            <a:pathLst>
              <a:path w="11180004" h="5322987">
                <a:moveTo>
                  <a:pt x="0" y="0"/>
                </a:moveTo>
                <a:lnTo>
                  <a:pt x="11180003" y="0"/>
                </a:lnTo>
                <a:lnTo>
                  <a:pt x="11180003" y="5322987"/>
                </a:lnTo>
                <a:lnTo>
                  <a:pt x="0" y="5322987"/>
                </a:lnTo>
                <a:lnTo>
                  <a:pt x="0" y="0"/>
                </a:lnTo>
                <a:close/>
              </a:path>
            </a:pathLst>
          </a:custGeom>
          <a:blipFill>
            <a:blip r:embed="rId2"/>
            <a:stretch>
              <a:fillRect t="-11380" b="-6762"/>
            </a:stretch>
          </a:blipFill>
        </p:spPr>
      </p:sp>
      <p:sp>
        <p:nvSpPr>
          <p:cNvPr id="3" name="TextBox 3"/>
          <p:cNvSpPr txBox="1"/>
          <p:nvPr/>
        </p:nvSpPr>
        <p:spPr>
          <a:xfrm>
            <a:off x="12608918" y="3570854"/>
            <a:ext cx="5172719" cy="5067756"/>
          </a:xfrm>
          <a:prstGeom prst="rect">
            <a:avLst/>
          </a:prstGeom>
        </p:spPr>
        <p:txBody>
          <a:bodyPr lIns="0" tIns="0" rIns="0" bIns="0" rtlCol="0" anchor="t">
            <a:spAutoFit/>
          </a:bodyPr>
          <a:lstStyle/>
          <a:p>
            <a:pPr algn="l">
              <a:lnSpc>
                <a:spcPts val="2905"/>
              </a:lnSpc>
            </a:pPr>
            <a:r>
              <a:rPr lang="en-US" sz="1923">
                <a:solidFill>
                  <a:srgbClr val="FFFFFF"/>
                </a:solidFill>
                <a:latin typeface="Poppins"/>
                <a:ea typeface="Poppins"/>
                <a:cs typeface="Poppins"/>
                <a:sym typeface="Poppins"/>
              </a:rPr>
              <a:t>To generate external resource links, the title of the topic is sent to the Llama3 model from Ollama. The model processes the title and returns relevant links to external resources that can help deepen understanding of the topic. This allows users to quickly access additional materials, such as articles, videos, or research papers, without having to manually search for them. By using the Llama3 model, the process of finding the right supplementary information is streamlined, making study sessions more efficient and focused.</a:t>
            </a:r>
          </a:p>
        </p:txBody>
      </p:sp>
      <p:sp>
        <p:nvSpPr>
          <p:cNvPr id="4" name="AutoShape 4"/>
          <p:cNvSpPr/>
          <p:nvPr/>
        </p:nvSpPr>
        <p:spPr>
          <a:xfrm>
            <a:off x="3065958" y="834736"/>
            <a:ext cx="14193342" cy="0"/>
          </a:xfrm>
          <a:prstGeom prst="line">
            <a:avLst/>
          </a:prstGeom>
          <a:ln w="38100" cap="flat">
            <a:solidFill>
              <a:srgbClr val="FFFFFF"/>
            </a:solidFill>
            <a:prstDash val="solid"/>
            <a:headEnd type="none" w="sm" len="sm"/>
            <a:tailEnd type="none" w="sm" len="sm"/>
          </a:ln>
        </p:spPr>
      </p:sp>
      <p:sp>
        <p:nvSpPr>
          <p:cNvPr id="5" name="TextBox 5"/>
          <p:cNvSpPr txBox="1"/>
          <p:nvPr/>
        </p:nvSpPr>
        <p:spPr>
          <a:xfrm>
            <a:off x="750603" y="548986"/>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sp>
        <p:nvSpPr>
          <p:cNvPr id="6" name="TextBox 6"/>
          <p:cNvSpPr txBox="1"/>
          <p:nvPr/>
        </p:nvSpPr>
        <p:spPr>
          <a:xfrm>
            <a:off x="750603" y="1249148"/>
            <a:ext cx="8337847" cy="1216024"/>
          </a:xfrm>
          <a:prstGeom prst="rect">
            <a:avLst/>
          </a:prstGeom>
        </p:spPr>
        <p:txBody>
          <a:bodyPr lIns="0" tIns="0" rIns="0" bIns="0" rtlCol="0" anchor="t">
            <a:spAutoFit/>
          </a:bodyPr>
          <a:lstStyle/>
          <a:p>
            <a:pPr algn="l">
              <a:lnSpc>
                <a:spcPts val="8799"/>
              </a:lnSpc>
            </a:pPr>
            <a:r>
              <a:rPr lang="en-US" sz="7999">
                <a:solidFill>
                  <a:srgbClr val="FFFFFF"/>
                </a:solidFill>
                <a:latin typeface="Poppins Bold"/>
                <a:ea typeface="Poppins Bold"/>
                <a:cs typeface="Poppins Bold"/>
                <a:sym typeface="Poppins Bold"/>
              </a:rPr>
              <a:t>Actual Output</a:t>
            </a:r>
          </a:p>
        </p:txBody>
      </p:sp>
      <p:sp>
        <p:nvSpPr>
          <p:cNvPr id="7" name="TextBox 7"/>
          <p:cNvSpPr txBox="1"/>
          <p:nvPr/>
        </p:nvSpPr>
        <p:spPr>
          <a:xfrm>
            <a:off x="750603" y="2465173"/>
            <a:ext cx="7598903" cy="634365"/>
          </a:xfrm>
          <a:prstGeom prst="rect">
            <a:avLst/>
          </a:prstGeom>
        </p:spPr>
        <p:txBody>
          <a:bodyPr lIns="0" tIns="0" rIns="0" bIns="0" rtlCol="0" anchor="t">
            <a:spAutoFit/>
          </a:bodyPr>
          <a:lstStyle/>
          <a:p>
            <a:pPr marL="0" lvl="0" indent="0" algn="l">
              <a:lnSpc>
                <a:spcPts val="4620"/>
              </a:lnSpc>
              <a:spcBef>
                <a:spcPct val="0"/>
              </a:spcBef>
            </a:pPr>
            <a:r>
              <a:rPr lang="en-US" sz="4200">
                <a:solidFill>
                  <a:srgbClr val="FFFFFF"/>
                </a:solidFill>
                <a:latin typeface="Poppins Bold"/>
                <a:ea typeface="Poppins Bold"/>
                <a:cs typeface="Poppins Bold"/>
                <a:sym typeface="Poppins Bold"/>
              </a:rPr>
              <a:t>Getting External Links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sp>
        <p:nvSpPr>
          <p:cNvPr id="2" name="Freeform 2"/>
          <p:cNvSpPr/>
          <p:nvPr/>
        </p:nvSpPr>
        <p:spPr>
          <a:xfrm>
            <a:off x="750603" y="3451963"/>
            <a:ext cx="11159406" cy="5326648"/>
          </a:xfrm>
          <a:custGeom>
            <a:avLst/>
            <a:gdLst/>
            <a:ahLst/>
            <a:cxnLst/>
            <a:rect l="l" t="t" r="r" b="b"/>
            <a:pathLst>
              <a:path w="11159406" h="5326648">
                <a:moveTo>
                  <a:pt x="0" y="0"/>
                </a:moveTo>
                <a:lnTo>
                  <a:pt x="11159406" y="0"/>
                </a:lnTo>
                <a:lnTo>
                  <a:pt x="11159406" y="5326648"/>
                </a:lnTo>
                <a:lnTo>
                  <a:pt x="0" y="5326648"/>
                </a:lnTo>
                <a:lnTo>
                  <a:pt x="0" y="0"/>
                </a:lnTo>
                <a:close/>
              </a:path>
            </a:pathLst>
          </a:custGeom>
          <a:blipFill>
            <a:blip r:embed="rId2"/>
            <a:stretch>
              <a:fillRect t="-11483" b="-6361"/>
            </a:stretch>
          </a:blipFill>
        </p:spPr>
      </p:sp>
      <p:sp>
        <p:nvSpPr>
          <p:cNvPr id="3" name="TextBox 3"/>
          <p:cNvSpPr txBox="1"/>
          <p:nvPr/>
        </p:nvSpPr>
        <p:spPr>
          <a:xfrm>
            <a:off x="12608918" y="3375763"/>
            <a:ext cx="5172719" cy="5429706"/>
          </a:xfrm>
          <a:prstGeom prst="rect">
            <a:avLst/>
          </a:prstGeom>
        </p:spPr>
        <p:txBody>
          <a:bodyPr lIns="0" tIns="0" rIns="0" bIns="0" rtlCol="0" anchor="t">
            <a:spAutoFit/>
          </a:bodyPr>
          <a:lstStyle/>
          <a:p>
            <a:pPr algn="l">
              <a:lnSpc>
                <a:spcPts val="2905"/>
              </a:lnSpc>
            </a:pPr>
            <a:r>
              <a:rPr lang="en-US" sz="1923">
                <a:solidFill>
                  <a:srgbClr val="FFFFFF"/>
                </a:solidFill>
                <a:latin typeface="Poppins"/>
                <a:ea typeface="Poppins"/>
                <a:cs typeface="Poppins"/>
                <a:sym typeface="Poppins"/>
              </a:rPr>
              <a:t>For custom prompts, the query typed in the search box is sent to the Llama3 model from Ollama. The model processes the query and generates a relevant response, providing information or answers tailored to the user's specific question. This feature allows users to obtain quick and accurate answers without needing to leave the study environment, making it easier to stay focused and engaged. By leveraging the Llama3 model, the process of getting precise information is made more efficient, enhancing the overall learning experience.</a:t>
            </a:r>
          </a:p>
        </p:txBody>
      </p:sp>
      <p:sp>
        <p:nvSpPr>
          <p:cNvPr id="4" name="AutoShape 4"/>
          <p:cNvSpPr/>
          <p:nvPr/>
        </p:nvSpPr>
        <p:spPr>
          <a:xfrm>
            <a:off x="3065958" y="834736"/>
            <a:ext cx="14193342" cy="0"/>
          </a:xfrm>
          <a:prstGeom prst="line">
            <a:avLst/>
          </a:prstGeom>
          <a:ln w="38100" cap="flat">
            <a:solidFill>
              <a:srgbClr val="FFFFFF"/>
            </a:solidFill>
            <a:prstDash val="solid"/>
            <a:headEnd type="none" w="sm" len="sm"/>
            <a:tailEnd type="none" w="sm" len="sm"/>
          </a:ln>
        </p:spPr>
      </p:sp>
      <p:sp>
        <p:nvSpPr>
          <p:cNvPr id="5" name="TextBox 5"/>
          <p:cNvSpPr txBox="1"/>
          <p:nvPr/>
        </p:nvSpPr>
        <p:spPr>
          <a:xfrm>
            <a:off x="750603" y="548986"/>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sp>
        <p:nvSpPr>
          <p:cNvPr id="6" name="TextBox 6"/>
          <p:cNvSpPr txBox="1"/>
          <p:nvPr/>
        </p:nvSpPr>
        <p:spPr>
          <a:xfrm>
            <a:off x="750603" y="1249148"/>
            <a:ext cx="8337847" cy="1216024"/>
          </a:xfrm>
          <a:prstGeom prst="rect">
            <a:avLst/>
          </a:prstGeom>
        </p:spPr>
        <p:txBody>
          <a:bodyPr lIns="0" tIns="0" rIns="0" bIns="0" rtlCol="0" anchor="t">
            <a:spAutoFit/>
          </a:bodyPr>
          <a:lstStyle/>
          <a:p>
            <a:pPr algn="l">
              <a:lnSpc>
                <a:spcPts val="8799"/>
              </a:lnSpc>
            </a:pPr>
            <a:r>
              <a:rPr lang="en-US" sz="7999">
                <a:solidFill>
                  <a:srgbClr val="FFFFFF"/>
                </a:solidFill>
                <a:latin typeface="Poppins Bold"/>
                <a:ea typeface="Poppins Bold"/>
                <a:cs typeface="Poppins Bold"/>
                <a:sym typeface="Poppins Bold"/>
              </a:rPr>
              <a:t>Actual Output</a:t>
            </a:r>
          </a:p>
        </p:txBody>
      </p:sp>
      <p:sp>
        <p:nvSpPr>
          <p:cNvPr id="7" name="TextBox 7"/>
          <p:cNvSpPr txBox="1"/>
          <p:nvPr/>
        </p:nvSpPr>
        <p:spPr>
          <a:xfrm>
            <a:off x="750603" y="2465173"/>
            <a:ext cx="7598903" cy="634365"/>
          </a:xfrm>
          <a:prstGeom prst="rect">
            <a:avLst/>
          </a:prstGeom>
        </p:spPr>
        <p:txBody>
          <a:bodyPr lIns="0" tIns="0" rIns="0" bIns="0" rtlCol="0" anchor="t">
            <a:spAutoFit/>
          </a:bodyPr>
          <a:lstStyle/>
          <a:p>
            <a:pPr marL="0" lvl="0" indent="0" algn="l">
              <a:lnSpc>
                <a:spcPts val="4620"/>
              </a:lnSpc>
              <a:spcBef>
                <a:spcPct val="0"/>
              </a:spcBef>
            </a:pPr>
            <a:r>
              <a:rPr lang="en-US" sz="4200">
                <a:solidFill>
                  <a:srgbClr val="FFFFFF"/>
                </a:solidFill>
                <a:latin typeface="Poppins Bold"/>
                <a:ea typeface="Poppins Bold"/>
                <a:cs typeface="Poppins Bold"/>
                <a:sym typeface="Poppins Bold"/>
              </a:rPr>
              <a:t>Custom Chat Prompts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grpSp>
        <p:nvGrpSpPr>
          <p:cNvPr id="2" name="Group 2"/>
          <p:cNvGrpSpPr/>
          <p:nvPr/>
        </p:nvGrpSpPr>
        <p:grpSpPr>
          <a:xfrm>
            <a:off x="12817144" y="-214812"/>
            <a:ext cx="5470856" cy="10501812"/>
            <a:chOff x="0" y="0"/>
            <a:chExt cx="7294475" cy="14002417"/>
          </a:xfrm>
        </p:grpSpPr>
        <p:pic>
          <p:nvPicPr>
            <p:cNvPr id="3" name="Picture 3"/>
            <p:cNvPicPr>
              <a:picLocks noChangeAspect="1"/>
            </p:cNvPicPr>
            <p:nvPr/>
          </p:nvPicPr>
          <p:blipFill>
            <a:blip r:embed="rId2"/>
            <a:srcRect l="32573" t="6659" r="36960" b="5561"/>
            <a:stretch>
              <a:fillRect/>
            </a:stretch>
          </p:blipFill>
          <p:spPr>
            <a:xfrm>
              <a:off x="0" y="0"/>
              <a:ext cx="7294475" cy="14002417"/>
            </a:xfrm>
            <a:prstGeom prst="rect">
              <a:avLst/>
            </a:prstGeom>
          </p:spPr>
        </p:pic>
      </p:grpSp>
      <p:sp>
        <p:nvSpPr>
          <p:cNvPr id="4" name="AutoShape 4"/>
          <p:cNvSpPr/>
          <p:nvPr/>
        </p:nvSpPr>
        <p:spPr>
          <a:xfrm>
            <a:off x="3653603" y="1257300"/>
            <a:ext cx="9163541" cy="0"/>
          </a:xfrm>
          <a:prstGeom prst="line">
            <a:avLst/>
          </a:prstGeom>
          <a:ln w="38100" cap="flat">
            <a:solidFill>
              <a:srgbClr val="FFFFFF"/>
            </a:solidFill>
            <a:prstDash val="solid"/>
            <a:headEnd type="none" w="sm" len="sm"/>
            <a:tailEnd type="none" w="sm" len="sm"/>
          </a:ln>
        </p:spPr>
      </p:sp>
      <p:grpSp>
        <p:nvGrpSpPr>
          <p:cNvPr id="5" name="Group 5"/>
          <p:cNvGrpSpPr/>
          <p:nvPr/>
        </p:nvGrpSpPr>
        <p:grpSpPr>
          <a:xfrm>
            <a:off x="0" y="6964297"/>
            <a:ext cx="12817144" cy="3322703"/>
            <a:chOff x="0" y="0"/>
            <a:chExt cx="3375709" cy="875115"/>
          </a:xfrm>
        </p:grpSpPr>
        <p:sp>
          <p:nvSpPr>
            <p:cNvPr id="6" name="Freeform 6"/>
            <p:cNvSpPr/>
            <p:nvPr/>
          </p:nvSpPr>
          <p:spPr>
            <a:xfrm>
              <a:off x="0" y="0"/>
              <a:ext cx="3375709" cy="875115"/>
            </a:xfrm>
            <a:custGeom>
              <a:avLst/>
              <a:gdLst/>
              <a:ahLst/>
              <a:cxnLst/>
              <a:rect l="l" t="t" r="r" b="b"/>
              <a:pathLst>
                <a:path w="3375709" h="875115">
                  <a:moveTo>
                    <a:pt x="0" y="0"/>
                  </a:moveTo>
                  <a:lnTo>
                    <a:pt x="3375709" y="0"/>
                  </a:lnTo>
                  <a:lnTo>
                    <a:pt x="3375709" y="875115"/>
                  </a:lnTo>
                  <a:lnTo>
                    <a:pt x="0" y="875115"/>
                  </a:lnTo>
                  <a:close/>
                </a:path>
              </a:pathLst>
            </a:custGeom>
            <a:solidFill>
              <a:srgbClr val="FFFFFF"/>
            </a:solidFill>
          </p:spPr>
        </p:sp>
        <p:sp>
          <p:nvSpPr>
            <p:cNvPr id="7" name="TextBox 7"/>
            <p:cNvSpPr txBox="1"/>
            <p:nvPr/>
          </p:nvSpPr>
          <p:spPr>
            <a:xfrm>
              <a:off x="0" y="-38100"/>
              <a:ext cx="3375709" cy="913215"/>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975138" y="7748995"/>
            <a:ext cx="816139" cy="833859"/>
          </a:xfrm>
          <a:custGeom>
            <a:avLst/>
            <a:gdLst/>
            <a:ahLst/>
            <a:cxnLst/>
            <a:rect l="l" t="t" r="r" b="b"/>
            <a:pathLst>
              <a:path w="816139" h="833859">
                <a:moveTo>
                  <a:pt x="0" y="0"/>
                </a:moveTo>
                <a:lnTo>
                  <a:pt x="816140" y="0"/>
                </a:lnTo>
                <a:lnTo>
                  <a:pt x="816140" y="833859"/>
                </a:lnTo>
                <a:lnTo>
                  <a:pt x="0" y="83385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Freeform 9"/>
          <p:cNvSpPr/>
          <p:nvPr/>
        </p:nvSpPr>
        <p:spPr>
          <a:xfrm>
            <a:off x="6396779" y="7577704"/>
            <a:ext cx="968667" cy="968667"/>
          </a:xfrm>
          <a:custGeom>
            <a:avLst/>
            <a:gdLst/>
            <a:ahLst/>
            <a:cxnLst/>
            <a:rect l="l" t="t" r="r" b="b"/>
            <a:pathLst>
              <a:path w="968667" h="968667">
                <a:moveTo>
                  <a:pt x="0" y="0"/>
                </a:moveTo>
                <a:lnTo>
                  <a:pt x="968667" y="0"/>
                </a:lnTo>
                <a:lnTo>
                  <a:pt x="968667" y="968667"/>
                </a:lnTo>
                <a:lnTo>
                  <a:pt x="0" y="9686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6396779" y="8813071"/>
            <a:ext cx="968667" cy="774934"/>
          </a:xfrm>
          <a:custGeom>
            <a:avLst/>
            <a:gdLst/>
            <a:ahLst/>
            <a:cxnLst/>
            <a:rect l="l" t="t" r="r" b="b"/>
            <a:pathLst>
              <a:path w="968667" h="774934">
                <a:moveTo>
                  <a:pt x="0" y="0"/>
                </a:moveTo>
                <a:lnTo>
                  <a:pt x="968667" y="0"/>
                </a:lnTo>
                <a:lnTo>
                  <a:pt x="968667" y="774934"/>
                </a:lnTo>
                <a:lnTo>
                  <a:pt x="0" y="7749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184854" y="8913027"/>
            <a:ext cx="730144" cy="760566"/>
          </a:xfrm>
          <a:custGeom>
            <a:avLst/>
            <a:gdLst/>
            <a:ahLst/>
            <a:cxnLst/>
            <a:rect l="l" t="t" r="r" b="b"/>
            <a:pathLst>
              <a:path w="730144" h="760566">
                <a:moveTo>
                  <a:pt x="0" y="0"/>
                </a:moveTo>
                <a:lnTo>
                  <a:pt x="730144" y="0"/>
                </a:lnTo>
                <a:lnTo>
                  <a:pt x="730144" y="760566"/>
                </a:lnTo>
                <a:lnTo>
                  <a:pt x="0" y="7605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975138" y="1789554"/>
            <a:ext cx="11142339" cy="2807869"/>
          </a:xfrm>
          <a:prstGeom prst="rect">
            <a:avLst/>
          </a:prstGeom>
        </p:spPr>
        <p:txBody>
          <a:bodyPr lIns="0" tIns="0" rIns="0" bIns="0" rtlCol="0" anchor="t">
            <a:spAutoFit/>
          </a:bodyPr>
          <a:lstStyle/>
          <a:p>
            <a:pPr algn="l">
              <a:lnSpc>
                <a:spcPts val="10576"/>
              </a:lnSpc>
            </a:pPr>
            <a:r>
              <a:rPr lang="en-US" sz="9615">
                <a:solidFill>
                  <a:srgbClr val="FFFFFF"/>
                </a:solidFill>
                <a:latin typeface="Poppins Bold"/>
                <a:ea typeface="Poppins Bold"/>
                <a:cs typeface="Poppins Bold"/>
                <a:sym typeface="Poppins Bold"/>
              </a:rPr>
              <a:t>Thank You For Your Attention!</a:t>
            </a:r>
          </a:p>
        </p:txBody>
      </p:sp>
      <p:sp>
        <p:nvSpPr>
          <p:cNvPr id="13" name="TextBox 13"/>
          <p:cNvSpPr txBox="1"/>
          <p:nvPr/>
        </p:nvSpPr>
        <p:spPr>
          <a:xfrm>
            <a:off x="1028700" y="971550"/>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sp>
        <p:nvSpPr>
          <p:cNvPr id="14" name="TextBox 14"/>
          <p:cNvSpPr txBox="1"/>
          <p:nvPr/>
        </p:nvSpPr>
        <p:spPr>
          <a:xfrm>
            <a:off x="994842" y="4797636"/>
            <a:ext cx="11122636" cy="13176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Team 30 extends our heartfelt thanks to everyone for patiently listening to our presentation, and to the instructors for teaching us so effectively, enabling us to give our best in this project.</a:t>
            </a:r>
          </a:p>
        </p:txBody>
      </p:sp>
      <p:sp>
        <p:nvSpPr>
          <p:cNvPr id="15" name="TextBox 15"/>
          <p:cNvSpPr txBox="1"/>
          <p:nvPr/>
        </p:nvSpPr>
        <p:spPr>
          <a:xfrm>
            <a:off x="1972979" y="7722748"/>
            <a:ext cx="2220886" cy="352745"/>
          </a:xfrm>
          <a:prstGeom prst="rect">
            <a:avLst/>
          </a:prstGeom>
        </p:spPr>
        <p:txBody>
          <a:bodyPr lIns="0" tIns="0" rIns="0" bIns="0" rtlCol="0" anchor="t">
            <a:spAutoFit/>
          </a:bodyPr>
          <a:lstStyle/>
          <a:p>
            <a:pPr algn="l">
              <a:lnSpc>
                <a:spcPts val="2715"/>
              </a:lnSpc>
            </a:pPr>
            <a:r>
              <a:rPr lang="en-US" sz="1939">
                <a:solidFill>
                  <a:srgbClr val="000000"/>
                </a:solidFill>
                <a:latin typeface="Poppins Bold"/>
                <a:ea typeface="Poppins Bold"/>
                <a:cs typeface="Poppins Bold"/>
                <a:sym typeface="Poppins Bold"/>
              </a:rPr>
              <a:t>SDLC DOC</a:t>
            </a:r>
          </a:p>
        </p:txBody>
      </p:sp>
      <p:sp>
        <p:nvSpPr>
          <p:cNvPr id="16" name="TextBox 16"/>
          <p:cNvSpPr txBox="1"/>
          <p:nvPr/>
        </p:nvSpPr>
        <p:spPr>
          <a:xfrm>
            <a:off x="1972979" y="8108775"/>
            <a:ext cx="3450323" cy="329321"/>
          </a:xfrm>
          <a:prstGeom prst="rect">
            <a:avLst/>
          </a:prstGeom>
        </p:spPr>
        <p:txBody>
          <a:bodyPr lIns="0" tIns="0" rIns="0" bIns="0" rtlCol="0" anchor="t">
            <a:spAutoFit/>
          </a:bodyPr>
          <a:lstStyle/>
          <a:p>
            <a:pPr algn="l">
              <a:lnSpc>
                <a:spcPts val="2715"/>
              </a:lnSpc>
            </a:pPr>
            <a:r>
              <a:rPr lang="en-US" sz="1939" dirty="0" err="1">
                <a:solidFill>
                  <a:srgbClr val="000000"/>
                </a:solidFill>
                <a:latin typeface="Poppins"/>
                <a:ea typeface="Poppins"/>
                <a:cs typeface="Poppins"/>
                <a:sym typeface="Poppins"/>
                <a:hlinkClick r:id="rId11"/>
              </a:rPr>
              <a:t>Sdlc.doc.link</a:t>
            </a:r>
            <a:endParaRPr lang="en-US" sz="1939" dirty="0">
              <a:solidFill>
                <a:srgbClr val="000000"/>
              </a:solidFill>
              <a:latin typeface="Poppins"/>
              <a:ea typeface="Poppins"/>
              <a:cs typeface="Poppins"/>
              <a:sym typeface="Poppins"/>
            </a:endParaRPr>
          </a:p>
        </p:txBody>
      </p:sp>
      <p:sp>
        <p:nvSpPr>
          <p:cNvPr id="17" name="TextBox 17"/>
          <p:cNvSpPr txBox="1"/>
          <p:nvPr/>
        </p:nvSpPr>
        <p:spPr>
          <a:xfrm>
            <a:off x="7625890" y="7665057"/>
            <a:ext cx="2220886" cy="352745"/>
          </a:xfrm>
          <a:prstGeom prst="rect">
            <a:avLst/>
          </a:prstGeom>
        </p:spPr>
        <p:txBody>
          <a:bodyPr lIns="0" tIns="0" rIns="0" bIns="0" rtlCol="0" anchor="t">
            <a:spAutoFit/>
          </a:bodyPr>
          <a:lstStyle/>
          <a:p>
            <a:pPr algn="l">
              <a:lnSpc>
                <a:spcPts val="2715"/>
              </a:lnSpc>
            </a:pPr>
            <a:r>
              <a:rPr lang="en-US" sz="1939">
                <a:solidFill>
                  <a:srgbClr val="000000"/>
                </a:solidFill>
                <a:latin typeface="Poppins Bold"/>
                <a:ea typeface="Poppins Bold"/>
                <a:cs typeface="Poppins Bold"/>
                <a:sym typeface="Poppins Bold"/>
              </a:rPr>
              <a:t>DEMO VIDEO</a:t>
            </a:r>
          </a:p>
        </p:txBody>
      </p:sp>
      <p:sp>
        <p:nvSpPr>
          <p:cNvPr id="18" name="TextBox 18"/>
          <p:cNvSpPr txBox="1"/>
          <p:nvPr/>
        </p:nvSpPr>
        <p:spPr>
          <a:xfrm>
            <a:off x="7625890" y="8051083"/>
            <a:ext cx="3365429" cy="350784"/>
          </a:xfrm>
          <a:prstGeom prst="rect">
            <a:avLst/>
          </a:prstGeom>
        </p:spPr>
        <p:txBody>
          <a:bodyPr lIns="0" tIns="0" rIns="0" bIns="0" rtlCol="0" anchor="t">
            <a:spAutoFit/>
          </a:bodyPr>
          <a:lstStyle/>
          <a:p>
            <a:pPr algn="l">
              <a:lnSpc>
                <a:spcPts val="2715"/>
              </a:lnSpc>
            </a:pPr>
            <a:r>
              <a:rPr lang="en-US" sz="1939" u="sng">
                <a:solidFill>
                  <a:srgbClr val="006990"/>
                </a:solidFill>
                <a:latin typeface="Poppins"/>
                <a:ea typeface="Poppins"/>
                <a:cs typeface="Poppins"/>
                <a:sym typeface="Poppins"/>
                <a:hlinkClick r:id="rId12" tooltip="https://drive.google.com/file/d/15JwFmqgDEFssi5zH9qte8AyBAc2Yo9ko/view?usp=sharing"/>
              </a:rPr>
              <a:t>demo.video.link</a:t>
            </a:r>
          </a:p>
        </p:txBody>
      </p:sp>
      <p:sp>
        <p:nvSpPr>
          <p:cNvPr id="19" name="TextBox 19"/>
          <p:cNvSpPr txBox="1"/>
          <p:nvPr/>
        </p:nvSpPr>
        <p:spPr>
          <a:xfrm>
            <a:off x="7625890" y="8846352"/>
            <a:ext cx="2220886" cy="352745"/>
          </a:xfrm>
          <a:prstGeom prst="rect">
            <a:avLst/>
          </a:prstGeom>
        </p:spPr>
        <p:txBody>
          <a:bodyPr lIns="0" tIns="0" rIns="0" bIns="0" rtlCol="0" anchor="t">
            <a:spAutoFit/>
          </a:bodyPr>
          <a:lstStyle/>
          <a:p>
            <a:pPr algn="l">
              <a:lnSpc>
                <a:spcPts val="2715"/>
              </a:lnSpc>
            </a:pPr>
            <a:r>
              <a:rPr lang="en-US" sz="1939">
                <a:solidFill>
                  <a:srgbClr val="000000"/>
                </a:solidFill>
                <a:latin typeface="Poppins Bold"/>
                <a:ea typeface="Poppins Bold"/>
                <a:cs typeface="Poppins Bold"/>
                <a:sym typeface="Poppins Bold"/>
              </a:rPr>
              <a:t>SETUP GUIDE</a:t>
            </a:r>
          </a:p>
        </p:txBody>
      </p:sp>
      <p:sp>
        <p:nvSpPr>
          <p:cNvPr id="20" name="TextBox 20"/>
          <p:cNvSpPr txBox="1"/>
          <p:nvPr/>
        </p:nvSpPr>
        <p:spPr>
          <a:xfrm>
            <a:off x="7625890" y="9232378"/>
            <a:ext cx="3365429" cy="350784"/>
          </a:xfrm>
          <a:prstGeom prst="rect">
            <a:avLst/>
          </a:prstGeom>
        </p:spPr>
        <p:txBody>
          <a:bodyPr lIns="0" tIns="0" rIns="0" bIns="0" rtlCol="0" anchor="t">
            <a:spAutoFit/>
          </a:bodyPr>
          <a:lstStyle/>
          <a:p>
            <a:pPr algn="l">
              <a:lnSpc>
                <a:spcPts val="2715"/>
              </a:lnSpc>
            </a:pPr>
            <a:r>
              <a:rPr lang="en-US" sz="1939" u="sng">
                <a:solidFill>
                  <a:srgbClr val="006990"/>
                </a:solidFill>
                <a:latin typeface="Poppins"/>
                <a:ea typeface="Poppins"/>
                <a:cs typeface="Poppins"/>
                <a:sym typeface="Poppins"/>
                <a:hlinkClick r:id="rId13" tooltip="https://github.com/anjali088/soft-engg-project-may-2024-se-may-Team_30/blob/main/README.md"/>
              </a:rPr>
              <a:t>readme.md.link</a:t>
            </a:r>
          </a:p>
        </p:txBody>
      </p:sp>
      <p:sp>
        <p:nvSpPr>
          <p:cNvPr id="21" name="TextBox 21"/>
          <p:cNvSpPr txBox="1"/>
          <p:nvPr/>
        </p:nvSpPr>
        <p:spPr>
          <a:xfrm>
            <a:off x="2057873" y="8936783"/>
            <a:ext cx="2220886" cy="352745"/>
          </a:xfrm>
          <a:prstGeom prst="rect">
            <a:avLst/>
          </a:prstGeom>
        </p:spPr>
        <p:txBody>
          <a:bodyPr lIns="0" tIns="0" rIns="0" bIns="0" rtlCol="0" anchor="t">
            <a:spAutoFit/>
          </a:bodyPr>
          <a:lstStyle/>
          <a:p>
            <a:pPr algn="l">
              <a:lnSpc>
                <a:spcPts val="2715"/>
              </a:lnSpc>
            </a:pPr>
            <a:r>
              <a:rPr lang="en-US" sz="1939">
                <a:solidFill>
                  <a:srgbClr val="000000"/>
                </a:solidFill>
                <a:latin typeface="Poppins Bold"/>
                <a:ea typeface="Poppins Bold"/>
                <a:cs typeface="Poppins Bold"/>
                <a:sym typeface="Poppins Bold"/>
              </a:rPr>
              <a:t>GITHUB REPO</a:t>
            </a:r>
          </a:p>
        </p:txBody>
      </p:sp>
      <p:sp>
        <p:nvSpPr>
          <p:cNvPr id="22" name="TextBox 22"/>
          <p:cNvSpPr txBox="1"/>
          <p:nvPr/>
        </p:nvSpPr>
        <p:spPr>
          <a:xfrm>
            <a:off x="2057873" y="9322809"/>
            <a:ext cx="3365429" cy="350784"/>
          </a:xfrm>
          <a:prstGeom prst="rect">
            <a:avLst/>
          </a:prstGeom>
        </p:spPr>
        <p:txBody>
          <a:bodyPr lIns="0" tIns="0" rIns="0" bIns="0" rtlCol="0" anchor="t">
            <a:spAutoFit/>
          </a:bodyPr>
          <a:lstStyle/>
          <a:p>
            <a:pPr algn="l">
              <a:lnSpc>
                <a:spcPts val="2715"/>
              </a:lnSpc>
            </a:pPr>
            <a:r>
              <a:rPr lang="en-US" sz="1939" u="sng">
                <a:solidFill>
                  <a:srgbClr val="006990"/>
                </a:solidFill>
                <a:latin typeface="Poppins"/>
                <a:ea typeface="Poppins"/>
                <a:cs typeface="Poppins"/>
                <a:sym typeface="Poppins"/>
                <a:hlinkClick r:id="rId14" tooltip="https://github.com/anjali088/soft-engg-project-may-2024-se-may-Team_30/tree/main"/>
              </a:rPr>
              <a:t>github.repo.link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67913"/>
            <a:ext cx="7251363" cy="8327568"/>
            <a:chOff x="0" y="0"/>
            <a:chExt cx="9668484" cy="11103423"/>
          </a:xfrm>
        </p:grpSpPr>
        <p:pic>
          <p:nvPicPr>
            <p:cNvPr id="3" name="Picture 3"/>
            <p:cNvPicPr>
              <a:picLocks noChangeAspect="1"/>
            </p:cNvPicPr>
            <p:nvPr/>
          </p:nvPicPr>
          <p:blipFill>
            <a:blip r:embed="rId2"/>
            <a:srcRect l="12992" r="12992"/>
            <a:stretch>
              <a:fillRect/>
            </a:stretch>
          </p:blipFill>
          <p:spPr>
            <a:xfrm>
              <a:off x="0" y="0"/>
              <a:ext cx="9668484" cy="11103423"/>
            </a:xfrm>
            <a:prstGeom prst="rect">
              <a:avLst/>
            </a:prstGeom>
          </p:spPr>
        </p:pic>
      </p:grpSp>
      <p:sp>
        <p:nvSpPr>
          <p:cNvPr id="4" name="AutoShape 4"/>
          <p:cNvSpPr/>
          <p:nvPr/>
        </p:nvSpPr>
        <p:spPr>
          <a:xfrm>
            <a:off x="3653603" y="739169"/>
            <a:ext cx="13605697" cy="0"/>
          </a:xfrm>
          <a:prstGeom prst="line">
            <a:avLst/>
          </a:prstGeom>
          <a:ln w="38100" cap="flat">
            <a:solidFill>
              <a:srgbClr val="FFFFFF"/>
            </a:solidFill>
            <a:prstDash val="solid"/>
            <a:headEnd type="none" w="sm" len="sm"/>
            <a:tailEnd type="none" w="sm" len="sm"/>
          </a:ln>
        </p:spPr>
      </p:sp>
      <p:sp>
        <p:nvSpPr>
          <p:cNvPr id="5" name="TextBox 5"/>
          <p:cNvSpPr txBox="1"/>
          <p:nvPr/>
        </p:nvSpPr>
        <p:spPr>
          <a:xfrm>
            <a:off x="1028700" y="434369"/>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sp>
        <p:nvSpPr>
          <p:cNvPr id="6" name="TextBox 6"/>
          <p:cNvSpPr txBox="1"/>
          <p:nvPr/>
        </p:nvSpPr>
        <p:spPr>
          <a:xfrm>
            <a:off x="8714375" y="1348622"/>
            <a:ext cx="8115300" cy="1216024"/>
          </a:xfrm>
          <a:prstGeom prst="rect">
            <a:avLst/>
          </a:prstGeom>
        </p:spPr>
        <p:txBody>
          <a:bodyPr lIns="0" tIns="0" rIns="0" bIns="0" rtlCol="0" anchor="t">
            <a:spAutoFit/>
          </a:bodyPr>
          <a:lstStyle/>
          <a:p>
            <a:pPr algn="l">
              <a:lnSpc>
                <a:spcPts val="8799"/>
              </a:lnSpc>
            </a:pPr>
            <a:r>
              <a:rPr lang="en-US" sz="7999">
                <a:solidFill>
                  <a:srgbClr val="FFFFFF"/>
                </a:solidFill>
                <a:latin typeface="Poppins Bold"/>
                <a:ea typeface="Poppins Bold"/>
                <a:cs typeface="Poppins Bold"/>
                <a:sym typeface="Poppins Bold"/>
              </a:rPr>
              <a:t>Introduction</a:t>
            </a:r>
          </a:p>
        </p:txBody>
      </p:sp>
      <p:sp>
        <p:nvSpPr>
          <p:cNvPr id="7" name="TextBox 7"/>
          <p:cNvSpPr txBox="1"/>
          <p:nvPr/>
        </p:nvSpPr>
        <p:spPr>
          <a:xfrm>
            <a:off x="8714375" y="2605464"/>
            <a:ext cx="8401717" cy="219392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We are Team 30 for the May 2024 software engineering project. Our team consists of 8 members: 2 working professionals, 3 dual-degree students, and 3 standalone students, with Anjali serving as our team leader.</a:t>
            </a:r>
          </a:p>
        </p:txBody>
      </p:sp>
      <p:grpSp>
        <p:nvGrpSpPr>
          <p:cNvPr id="8" name="Group 8"/>
          <p:cNvGrpSpPr/>
          <p:nvPr/>
        </p:nvGrpSpPr>
        <p:grpSpPr>
          <a:xfrm>
            <a:off x="8714375" y="5361364"/>
            <a:ext cx="8544925" cy="4415214"/>
            <a:chOff x="0" y="0"/>
            <a:chExt cx="2250515" cy="1162855"/>
          </a:xfrm>
        </p:grpSpPr>
        <p:sp>
          <p:nvSpPr>
            <p:cNvPr id="9" name="Freeform 9"/>
            <p:cNvSpPr/>
            <p:nvPr/>
          </p:nvSpPr>
          <p:spPr>
            <a:xfrm>
              <a:off x="0" y="0"/>
              <a:ext cx="2250515" cy="1162855"/>
            </a:xfrm>
            <a:custGeom>
              <a:avLst/>
              <a:gdLst/>
              <a:ahLst/>
              <a:cxnLst/>
              <a:rect l="l" t="t" r="r" b="b"/>
              <a:pathLst>
                <a:path w="2250515" h="1162855">
                  <a:moveTo>
                    <a:pt x="0" y="0"/>
                  </a:moveTo>
                  <a:lnTo>
                    <a:pt x="2250515" y="0"/>
                  </a:lnTo>
                  <a:lnTo>
                    <a:pt x="2250515" y="1162855"/>
                  </a:lnTo>
                  <a:lnTo>
                    <a:pt x="0" y="1162855"/>
                  </a:lnTo>
                  <a:close/>
                </a:path>
              </a:pathLst>
            </a:custGeom>
            <a:solidFill>
              <a:srgbClr val="FFFFFF"/>
            </a:solidFill>
          </p:spPr>
        </p:sp>
        <p:sp>
          <p:nvSpPr>
            <p:cNvPr id="10" name="TextBox 10"/>
            <p:cNvSpPr txBox="1"/>
            <p:nvPr/>
          </p:nvSpPr>
          <p:spPr>
            <a:xfrm>
              <a:off x="0" y="-38100"/>
              <a:ext cx="2250515" cy="1200955"/>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9093744" y="5444346"/>
            <a:ext cx="5614488" cy="523875"/>
          </a:xfrm>
          <a:prstGeom prst="rect">
            <a:avLst/>
          </a:prstGeom>
        </p:spPr>
        <p:txBody>
          <a:bodyPr lIns="0" tIns="0" rIns="0" bIns="0" rtlCol="0" anchor="t">
            <a:spAutoFit/>
          </a:bodyPr>
          <a:lstStyle/>
          <a:p>
            <a:pPr algn="just">
              <a:lnSpc>
                <a:spcPts val="4199"/>
              </a:lnSpc>
            </a:pPr>
            <a:r>
              <a:rPr lang="en-US" sz="2999">
                <a:solidFill>
                  <a:srgbClr val="000000"/>
                </a:solidFill>
                <a:latin typeface="Poppins Bold"/>
                <a:ea typeface="Poppins Bold"/>
                <a:cs typeface="Poppins Bold"/>
                <a:sym typeface="Poppins Bold"/>
              </a:rPr>
              <a:t>Meet our team!</a:t>
            </a:r>
          </a:p>
        </p:txBody>
      </p:sp>
      <p:sp>
        <p:nvSpPr>
          <p:cNvPr id="12" name="TextBox 12"/>
          <p:cNvSpPr txBox="1"/>
          <p:nvPr/>
        </p:nvSpPr>
        <p:spPr>
          <a:xfrm>
            <a:off x="9144000" y="6053946"/>
            <a:ext cx="2964806" cy="3508375"/>
          </a:xfrm>
          <a:prstGeom prst="rect">
            <a:avLst/>
          </a:prstGeom>
        </p:spPr>
        <p:txBody>
          <a:bodyPr lIns="0" tIns="0" rIns="0" bIns="0" rtlCol="0" anchor="t">
            <a:spAutoFit/>
          </a:bodyPr>
          <a:lstStyle/>
          <a:p>
            <a:pPr algn="just">
              <a:lnSpc>
                <a:spcPts val="3499"/>
              </a:lnSpc>
            </a:pPr>
            <a:r>
              <a:rPr lang="en-US" sz="2499">
                <a:solidFill>
                  <a:srgbClr val="000000"/>
                </a:solidFill>
                <a:latin typeface="Poppins"/>
                <a:ea typeface="Poppins"/>
                <a:cs typeface="Poppins"/>
                <a:sym typeface="Poppins"/>
              </a:rPr>
              <a:t>Anjali Panchal </a:t>
            </a:r>
          </a:p>
          <a:p>
            <a:pPr algn="just">
              <a:lnSpc>
                <a:spcPts val="3499"/>
              </a:lnSpc>
            </a:pPr>
            <a:r>
              <a:rPr lang="en-US" sz="2499">
                <a:solidFill>
                  <a:srgbClr val="000000"/>
                </a:solidFill>
                <a:latin typeface="Poppins"/>
                <a:ea typeface="Poppins"/>
                <a:cs typeface="Poppins"/>
                <a:sym typeface="Poppins"/>
              </a:rPr>
              <a:t>Sahil Sandhu </a:t>
            </a:r>
          </a:p>
          <a:p>
            <a:pPr algn="just">
              <a:lnSpc>
                <a:spcPts val="3499"/>
              </a:lnSpc>
            </a:pPr>
            <a:r>
              <a:rPr lang="en-US" sz="2499">
                <a:solidFill>
                  <a:srgbClr val="000000"/>
                </a:solidFill>
                <a:latin typeface="Poppins"/>
                <a:ea typeface="Poppins"/>
                <a:cs typeface="Poppins"/>
                <a:sym typeface="Poppins"/>
              </a:rPr>
              <a:t>Abdul Ahad Rauf  </a:t>
            </a:r>
          </a:p>
          <a:p>
            <a:pPr algn="just">
              <a:lnSpc>
                <a:spcPts val="3499"/>
              </a:lnSpc>
            </a:pPr>
            <a:r>
              <a:rPr lang="en-US" sz="2499">
                <a:solidFill>
                  <a:srgbClr val="000000"/>
                </a:solidFill>
                <a:latin typeface="Poppins"/>
                <a:ea typeface="Poppins"/>
                <a:cs typeface="Poppins"/>
                <a:sym typeface="Poppins"/>
              </a:rPr>
              <a:t>Sanket Metrewar </a:t>
            </a:r>
          </a:p>
          <a:p>
            <a:pPr algn="just">
              <a:lnSpc>
                <a:spcPts val="3499"/>
              </a:lnSpc>
            </a:pPr>
            <a:r>
              <a:rPr lang="en-US" sz="2499">
                <a:solidFill>
                  <a:srgbClr val="000000"/>
                </a:solidFill>
                <a:latin typeface="Poppins"/>
                <a:ea typeface="Poppins"/>
                <a:cs typeface="Poppins"/>
                <a:sym typeface="Poppins"/>
              </a:rPr>
              <a:t>Aman Verma </a:t>
            </a:r>
          </a:p>
          <a:p>
            <a:pPr algn="just">
              <a:lnSpc>
                <a:spcPts val="3499"/>
              </a:lnSpc>
            </a:pPr>
            <a:r>
              <a:rPr lang="en-US" sz="2499">
                <a:solidFill>
                  <a:srgbClr val="000000"/>
                </a:solidFill>
                <a:latin typeface="Poppins"/>
                <a:ea typeface="Poppins"/>
                <a:cs typeface="Poppins"/>
                <a:sym typeface="Poppins"/>
              </a:rPr>
              <a:t>Neon Thapa </a:t>
            </a:r>
          </a:p>
          <a:p>
            <a:pPr algn="just">
              <a:lnSpc>
                <a:spcPts val="3499"/>
              </a:lnSpc>
            </a:pPr>
            <a:r>
              <a:rPr lang="en-US" sz="2499">
                <a:solidFill>
                  <a:srgbClr val="000000"/>
                </a:solidFill>
                <a:latin typeface="Poppins"/>
                <a:ea typeface="Poppins"/>
                <a:cs typeface="Poppins"/>
                <a:sym typeface="Poppins"/>
              </a:rPr>
              <a:t>Pratham Sharma </a:t>
            </a:r>
          </a:p>
          <a:p>
            <a:pPr algn="just">
              <a:lnSpc>
                <a:spcPts val="3499"/>
              </a:lnSpc>
            </a:pPr>
            <a:r>
              <a:rPr lang="en-US" sz="2499">
                <a:solidFill>
                  <a:srgbClr val="000000"/>
                </a:solidFill>
                <a:latin typeface="Poppins"/>
                <a:ea typeface="Poppins"/>
                <a:cs typeface="Poppins"/>
                <a:sym typeface="Poppins"/>
              </a:rPr>
              <a:t>Leo Tom </a:t>
            </a:r>
          </a:p>
        </p:txBody>
      </p:sp>
      <p:sp>
        <p:nvSpPr>
          <p:cNvPr id="13" name="TextBox 13"/>
          <p:cNvSpPr txBox="1"/>
          <p:nvPr/>
        </p:nvSpPr>
        <p:spPr>
          <a:xfrm>
            <a:off x="12915233" y="6053946"/>
            <a:ext cx="1977669" cy="3508375"/>
          </a:xfrm>
          <a:prstGeom prst="rect">
            <a:avLst/>
          </a:prstGeom>
        </p:spPr>
        <p:txBody>
          <a:bodyPr lIns="0" tIns="0" rIns="0" bIns="0" rtlCol="0" anchor="t">
            <a:spAutoFit/>
          </a:bodyPr>
          <a:lstStyle/>
          <a:p>
            <a:pPr algn="just">
              <a:lnSpc>
                <a:spcPts val="3499"/>
              </a:lnSpc>
            </a:pPr>
            <a:r>
              <a:rPr lang="en-US" sz="2499">
                <a:solidFill>
                  <a:srgbClr val="000000"/>
                </a:solidFill>
                <a:latin typeface="Poppins"/>
                <a:ea typeface="Poppins"/>
                <a:cs typeface="Poppins"/>
                <a:sym typeface="Poppins"/>
              </a:rPr>
              <a:t>21F2000411 </a:t>
            </a:r>
          </a:p>
          <a:p>
            <a:pPr algn="just">
              <a:lnSpc>
                <a:spcPts val="3499"/>
              </a:lnSpc>
            </a:pPr>
            <a:r>
              <a:rPr lang="en-US" sz="2499">
                <a:solidFill>
                  <a:srgbClr val="000000"/>
                </a:solidFill>
                <a:latin typeface="Poppins"/>
                <a:ea typeface="Poppins"/>
                <a:cs typeface="Poppins"/>
                <a:sym typeface="Poppins"/>
              </a:rPr>
              <a:t>21F1002317 </a:t>
            </a:r>
          </a:p>
          <a:p>
            <a:pPr algn="just">
              <a:lnSpc>
                <a:spcPts val="3499"/>
              </a:lnSpc>
            </a:pPr>
            <a:r>
              <a:rPr lang="en-US" sz="2499">
                <a:solidFill>
                  <a:srgbClr val="000000"/>
                </a:solidFill>
                <a:latin typeface="Poppins"/>
                <a:ea typeface="Poppins"/>
                <a:cs typeface="Poppins"/>
                <a:sym typeface="Poppins"/>
              </a:rPr>
              <a:t>21F3002590 </a:t>
            </a:r>
          </a:p>
          <a:p>
            <a:pPr algn="just">
              <a:lnSpc>
                <a:spcPts val="3499"/>
              </a:lnSpc>
            </a:pPr>
            <a:r>
              <a:rPr lang="en-US" sz="2499">
                <a:solidFill>
                  <a:srgbClr val="000000"/>
                </a:solidFill>
                <a:latin typeface="Poppins"/>
                <a:ea typeface="Poppins"/>
                <a:cs typeface="Poppins"/>
                <a:sym typeface="Poppins"/>
              </a:rPr>
              <a:t>21F3000961 </a:t>
            </a:r>
          </a:p>
          <a:p>
            <a:pPr algn="just">
              <a:lnSpc>
                <a:spcPts val="3499"/>
              </a:lnSpc>
            </a:pPr>
            <a:r>
              <a:rPr lang="en-US" sz="2499">
                <a:solidFill>
                  <a:srgbClr val="000000"/>
                </a:solidFill>
                <a:latin typeface="Poppins"/>
                <a:ea typeface="Poppins"/>
                <a:cs typeface="Poppins"/>
                <a:sym typeface="Poppins"/>
              </a:rPr>
              <a:t>21F1006376 </a:t>
            </a:r>
          </a:p>
          <a:p>
            <a:pPr algn="just">
              <a:lnSpc>
                <a:spcPts val="3499"/>
              </a:lnSpc>
            </a:pPr>
            <a:r>
              <a:rPr lang="en-US" sz="2499">
                <a:solidFill>
                  <a:srgbClr val="000000"/>
                </a:solidFill>
                <a:latin typeface="Poppins"/>
                <a:ea typeface="Poppins"/>
                <a:cs typeface="Poppins"/>
                <a:sym typeface="Poppins"/>
              </a:rPr>
              <a:t>21F1000706 </a:t>
            </a:r>
          </a:p>
          <a:p>
            <a:pPr algn="just">
              <a:lnSpc>
                <a:spcPts val="3499"/>
              </a:lnSpc>
            </a:pPr>
            <a:r>
              <a:rPr lang="en-US" sz="2499">
                <a:solidFill>
                  <a:srgbClr val="000000"/>
                </a:solidFill>
                <a:latin typeface="Poppins"/>
                <a:ea typeface="Poppins"/>
                <a:cs typeface="Poppins"/>
                <a:sym typeface="Poppins"/>
              </a:rPr>
              <a:t>21F1006197 </a:t>
            </a:r>
          </a:p>
          <a:p>
            <a:pPr algn="just">
              <a:lnSpc>
                <a:spcPts val="3499"/>
              </a:lnSpc>
            </a:pPr>
            <a:r>
              <a:rPr lang="en-US" sz="2499">
                <a:solidFill>
                  <a:srgbClr val="000000"/>
                </a:solidFill>
                <a:latin typeface="Poppins"/>
                <a:ea typeface="Poppins"/>
                <a:cs typeface="Poppins"/>
                <a:sym typeface="Poppins"/>
              </a:rPr>
              <a:t>21F1005835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sp>
        <p:nvSpPr>
          <p:cNvPr id="2" name="AutoShape 2"/>
          <p:cNvSpPr/>
          <p:nvPr/>
        </p:nvSpPr>
        <p:spPr>
          <a:xfrm>
            <a:off x="3653603" y="884017"/>
            <a:ext cx="13605697" cy="0"/>
          </a:xfrm>
          <a:prstGeom prst="line">
            <a:avLst/>
          </a:prstGeom>
          <a:ln w="38100" cap="flat">
            <a:solidFill>
              <a:srgbClr val="FFFFFF"/>
            </a:solidFill>
            <a:prstDash val="solid"/>
            <a:headEnd type="none" w="sm" len="sm"/>
            <a:tailEnd type="none" w="sm" len="sm"/>
          </a:ln>
        </p:spPr>
      </p:sp>
      <p:sp>
        <p:nvSpPr>
          <p:cNvPr id="3" name="TextBox 3"/>
          <p:cNvSpPr txBox="1"/>
          <p:nvPr/>
        </p:nvSpPr>
        <p:spPr>
          <a:xfrm>
            <a:off x="1028700" y="579217"/>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sp>
        <p:nvSpPr>
          <p:cNvPr id="4" name="TextBox 4"/>
          <p:cNvSpPr txBox="1"/>
          <p:nvPr/>
        </p:nvSpPr>
        <p:spPr>
          <a:xfrm>
            <a:off x="1028700" y="1558925"/>
            <a:ext cx="7062871" cy="1879598"/>
          </a:xfrm>
          <a:prstGeom prst="rect">
            <a:avLst/>
          </a:prstGeom>
        </p:spPr>
        <p:txBody>
          <a:bodyPr lIns="0" tIns="0" rIns="0" bIns="0" rtlCol="0" anchor="t">
            <a:spAutoFit/>
          </a:bodyPr>
          <a:lstStyle/>
          <a:p>
            <a:pPr algn="l">
              <a:lnSpc>
                <a:spcPts val="6799"/>
              </a:lnSpc>
            </a:pPr>
            <a:r>
              <a:rPr lang="en-US" sz="7999">
                <a:solidFill>
                  <a:srgbClr val="FFFFFF"/>
                </a:solidFill>
                <a:latin typeface="Poppins Bold"/>
                <a:ea typeface="Poppins Bold"/>
                <a:cs typeface="Poppins Bold"/>
                <a:sym typeface="Poppins Bold"/>
              </a:rPr>
              <a:t>Problem</a:t>
            </a:r>
          </a:p>
          <a:p>
            <a:pPr algn="l">
              <a:lnSpc>
                <a:spcPts val="6799"/>
              </a:lnSpc>
            </a:pPr>
            <a:r>
              <a:rPr lang="en-US" sz="7999">
                <a:solidFill>
                  <a:srgbClr val="FFFFFF"/>
                </a:solidFill>
                <a:latin typeface="Poppins Bold"/>
                <a:ea typeface="Poppins Bold"/>
                <a:cs typeface="Poppins Bold"/>
                <a:sym typeface="Poppins Bold"/>
              </a:rPr>
              <a:t>Statement </a:t>
            </a:r>
          </a:p>
        </p:txBody>
      </p:sp>
      <p:grpSp>
        <p:nvGrpSpPr>
          <p:cNvPr id="5" name="Group 5"/>
          <p:cNvGrpSpPr/>
          <p:nvPr/>
        </p:nvGrpSpPr>
        <p:grpSpPr>
          <a:xfrm>
            <a:off x="9812097" y="1593711"/>
            <a:ext cx="7447203" cy="4153037"/>
            <a:chOff x="0" y="0"/>
            <a:chExt cx="9929604" cy="5537383"/>
          </a:xfrm>
        </p:grpSpPr>
        <p:pic>
          <p:nvPicPr>
            <p:cNvPr id="6" name="Picture 6"/>
            <p:cNvPicPr>
              <a:picLocks noChangeAspect="1"/>
            </p:cNvPicPr>
            <p:nvPr/>
          </p:nvPicPr>
          <p:blipFill>
            <a:blip r:embed="rId2"/>
            <a:srcRect t="1451" r="6849" b="20628"/>
            <a:stretch>
              <a:fillRect/>
            </a:stretch>
          </p:blipFill>
          <p:spPr>
            <a:xfrm>
              <a:off x="0" y="0"/>
              <a:ext cx="9929604" cy="5537383"/>
            </a:xfrm>
            <a:prstGeom prst="rect">
              <a:avLst/>
            </a:prstGeom>
          </p:spPr>
        </p:pic>
      </p:grpSp>
      <p:grpSp>
        <p:nvGrpSpPr>
          <p:cNvPr id="7" name="Group 7"/>
          <p:cNvGrpSpPr/>
          <p:nvPr/>
        </p:nvGrpSpPr>
        <p:grpSpPr>
          <a:xfrm>
            <a:off x="1028700" y="6403973"/>
            <a:ext cx="16230600" cy="3568536"/>
            <a:chOff x="0" y="0"/>
            <a:chExt cx="4274726" cy="939861"/>
          </a:xfrm>
        </p:grpSpPr>
        <p:sp>
          <p:nvSpPr>
            <p:cNvPr id="8" name="Freeform 8"/>
            <p:cNvSpPr/>
            <p:nvPr/>
          </p:nvSpPr>
          <p:spPr>
            <a:xfrm>
              <a:off x="0" y="0"/>
              <a:ext cx="4274726" cy="939861"/>
            </a:xfrm>
            <a:custGeom>
              <a:avLst/>
              <a:gdLst/>
              <a:ahLst/>
              <a:cxnLst/>
              <a:rect l="l" t="t" r="r" b="b"/>
              <a:pathLst>
                <a:path w="4274726" h="939861">
                  <a:moveTo>
                    <a:pt x="0" y="0"/>
                  </a:moveTo>
                  <a:lnTo>
                    <a:pt x="4274726" y="0"/>
                  </a:lnTo>
                  <a:lnTo>
                    <a:pt x="4274726" y="939861"/>
                  </a:lnTo>
                  <a:lnTo>
                    <a:pt x="0" y="939861"/>
                  </a:lnTo>
                  <a:close/>
                </a:path>
              </a:pathLst>
            </a:custGeom>
            <a:solidFill>
              <a:srgbClr val="FFFFFF"/>
            </a:solidFill>
          </p:spPr>
        </p:sp>
        <p:sp>
          <p:nvSpPr>
            <p:cNvPr id="9" name="TextBox 9"/>
            <p:cNvSpPr txBox="1"/>
            <p:nvPr/>
          </p:nvSpPr>
          <p:spPr>
            <a:xfrm>
              <a:off x="0" y="-38100"/>
              <a:ext cx="4274726" cy="977961"/>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028700" y="3438523"/>
            <a:ext cx="8403325" cy="2308225"/>
          </a:xfrm>
          <a:prstGeom prst="rect">
            <a:avLst/>
          </a:prstGeom>
        </p:spPr>
        <p:txBody>
          <a:bodyPr lIns="0" tIns="0" rIns="0" bIns="0" rtlCol="0" anchor="t">
            <a:spAutoFit/>
          </a:bodyPr>
          <a:lstStyle/>
          <a:p>
            <a:pPr algn="just">
              <a:lnSpc>
                <a:spcPts val="3049"/>
              </a:lnSpc>
            </a:pPr>
            <a:r>
              <a:rPr lang="en-US" sz="2499">
                <a:solidFill>
                  <a:srgbClr val="FFFFFF"/>
                </a:solidFill>
                <a:latin typeface="Poppins"/>
                <a:ea typeface="Poppins"/>
                <a:cs typeface="Poppins"/>
                <a:sym typeface="Poppins"/>
              </a:rPr>
              <a:t>The rapid advancement of technology has revolutionized the educational landscape, opening up new opportunities for personalized learning and interactive content delivery. Integrating generative AI into our Seek portal can further transform this environment by enabling various AI-assisted tasks.</a:t>
            </a:r>
          </a:p>
        </p:txBody>
      </p:sp>
      <p:grpSp>
        <p:nvGrpSpPr>
          <p:cNvPr id="11" name="Group 11"/>
          <p:cNvGrpSpPr/>
          <p:nvPr/>
        </p:nvGrpSpPr>
        <p:grpSpPr>
          <a:xfrm>
            <a:off x="1388431" y="6660843"/>
            <a:ext cx="4674718" cy="2698560"/>
            <a:chOff x="0" y="0"/>
            <a:chExt cx="6232957" cy="3598080"/>
          </a:xfrm>
        </p:grpSpPr>
        <p:sp>
          <p:nvSpPr>
            <p:cNvPr id="12" name="TextBox 12"/>
            <p:cNvSpPr txBox="1"/>
            <p:nvPr/>
          </p:nvSpPr>
          <p:spPr>
            <a:xfrm>
              <a:off x="0" y="-76200"/>
              <a:ext cx="5728549" cy="673101"/>
            </a:xfrm>
            <a:prstGeom prst="rect">
              <a:avLst/>
            </a:prstGeom>
          </p:spPr>
          <p:txBody>
            <a:bodyPr lIns="0" tIns="0" rIns="0" bIns="0" rtlCol="0" anchor="t">
              <a:spAutoFit/>
            </a:bodyPr>
            <a:lstStyle/>
            <a:p>
              <a:pPr algn="just">
                <a:lnSpc>
                  <a:spcPts val="4199"/>
                </a:lnSpc>
              </a:pPr>
              <a:r>
                <a:rPr lang="en-US" sz="2999">
                  <a:solidFill>
                    <a:srgbClr val="000000"/>
                  </a:solidFill>
                  <a:latin typeface="Poppins Bold"/>
                  <a:ea typeface="Poppins Bold"/>
                  <a:cs typeface="Poppins Bold"/>
                  <a:sym typeface="Poppins Bold"/>
                </a:rPr>
                <a:t>Example 1 </a:t>
              </a:r>
            </a:p>
          </p:txBody>
        </p:sp>
        <p:sp>
          <p:nvSpPr>
            <p:cNvPr id="13" name="TextBox 13"/>
            <p:cNvSpPr txBox="1"/>
            <p:nvPr/>
          </p:nvSpPr>
          <p:spPr>
            <a:xfrm>
              <a:off x="0" y="794343"/>
              <a:ext cx="6232957" cy="2803737"/>
            </a:xfrm>
            <a:prstGeom prst="rect">
              <a:avLst/>
            </a:prstGeom>
          </p:spPr>
          <p:txBody>
            <a:bodyPr lIns="0" tIns="0" rIns="0" bIns="0" rtlCol="0" anchor="t">
              <a:spAutoFit/>
            </a:bodyPr>
            <a:lstStyle/>
            <a:p>
              <a:pPr algn="l">
                <a:lnSpc>
                  <a:spcPts val="3219"/>
                </a:lnSpc>
              </a:pPr>
              <a:r>
                <a:rPr lang="en-US" sz="2299">
                  <a:solidFill>
                    <a:srgbClr val="000000"/>
                  </a:solidFill>
                  <a:latin typeface="Poppins Bold"/>
                  <a:ea typeface="Poppins Bold"/>
                  <a:cs typeface="Poppins Bold"/>
                  <a:sym typeface="Poppins Bold"/>
                </a:rPr>
                <a:t>Summary Generation</a:t>
              </a:r>
            </a:p>
            <a:p>
              <a:pPr algn="l">
                <a:lnSpc>
                  <a:spcPts val="1960"/>
                </a:lnSpc>
              </a:pPr>
              <a:r>
                <a:rPr lang="en-US" sz="1400">
                  <a:solidFill>
                    <a:srgbClr val="000000"/>
                  </a:solidFill>
                  <a:latin typeface="Poppins Bold"/>
                  <a:ea typeface="Poppins Bold"/>
                  <a:cs typeface="Poppins Bold"/>
                  <a:sym typeface="Poppins Bold"/>
                </a:rPr>
                <a:t>     </a:t>
              </a:r>
            </a:p>
            <a:p>
              <a:pPr algn="l">
                <a:lnSpc>
                  <a:spcPts val="2940"/>
                </a:lnSpc>
              </a:pPr>
              <a:r>
                <a:rPr lang="en-US" sz="2100">
                  <a:solidFill>
                    <a:srgbClr val="000000"/>
                  </a:solidFill>
                  <a:latin typeface="Poppins"/>
                  <a:ea typeface="Poppins"/>
                  <a:cs typeface="Poppins"/>
                  <a:sym typeface="Poppins"/>
                </a:rPr>
                <a:t>Sometimes the lectures are a bit too long and we have limited time to go through them. </a:t>
              </a:r>
            </a:p>
            <a:p>
              <a:pPr algn="l">
                <a:lnSpc>
                  <a:spcPts val="2800"/>
                </a:lnSpc>
              </a:pPr>
              <a:endParaRPr lang="en-US" sz="2100">
                <a:solidFill>
                  <a:srgbClr val="000000"/>
                </a:solidFill>
                <a:latin typeface="Poppins"/>
                <a:ea typeface="Poppins"/>
                <a:cs typeface="Poppins"/>
                <a:sym typeface="Poppins"/>
              </a:endParaRPr>
            </a:p>
          </p:txBody>
        </p:sp>
      </p:grpSp>
      <p:grpSp>
        <p:nvGrpSpPr>
          <p:cNvPr id="14" name="Group 14"/>
          <p:cNvGrpSpPr/>
          <p:nvPr/>
        </p:nvGrpSpPr>
        <p:grpSpPr>
          <a:xfrm>
            <a:off x="6710233" y="6660843"/>
            <a:ext cx="4674718" cy="2716340"/>
            <a:chOff x="0" y="0"/>
            <a:chExt cx="6232957" cy="3621786"/>
          </a:xfrm>
        </p:grpSpPr>
        <p:sp>
          <p:nvSpPr>
            <p:cNvPr id="15" name="TextBox 15"/>
            <p:cNvSpPr txBox="1"/>
            <p:nvPr/>
          </p:nvSpPr>
          <p:spPr>
            <a:xfrm>
              <a:off x="0" y="-76200"/>
              <a:ext cx="5728549" cy="673101"/>
            </a:xfrm>
            <a:prstGeom prst="rect">
              <a:avLst/>
            </a:prstGeom>
          </p:spPr>
          <p:txBody>
            <a:bodyPr lIns="0" tIns="0" rIns="0" bIns="0" rtlCol="0" anchor="t">
              <a:spAutoFit/>
            </a:bodyPr>
            <a:lstStyle/>
            <a:p>
              <a:pPr algn="just">
                <a:lnSpc>
                  <a:spcPts val="4199"/>
                </a:lnSpc>
              </a:pPr>
              <a:r>
                <a:rPr lang="en-US" sz="2999">
                  <a:solidFill>
                    <a:srgbClr val="000000"/>
                  </a:solidFill>
                  <a:latin typeface="Poppins Bold"/>
                  <a:ea typeface="Poppins Bold"/>
                  <a:cs typeface="Poppins Bold"/>
                  <a:sym typeface="Poppins Bold"/>
                </a:rPr>
                <a:t>Example 2</a:t>
              </a:r>
            </a:p>
          </p:txBody>
        </p:sp>
        <p:sp>
          <p:nvSpPr>
            <p:cNvPr id="16" name="TextBox 16"/>
            <p:cNvSpPr txBox="1"/>
            <p:nvPr/>
          </p:nvSpPr>
          <p:spPr>
            <a:xfrm>
              <a:off x="0" y="794343"/>
              <a:ext cx="6232957" cy="2827443"/>
            </a:xfrm>
            <a:prstGeom prst="rect">
              <a:avLst/>
            </a:prstGeom>
          </p:spPr>
          <p:txBody>
            <a:bodyPr lIns="0" tIns="0" rIns="0" bIns="0" rtlCol="0" anchor="t">
              <a:spAutoFit/>
            </a:bodyPr>
            <a:lstStyle/>
            <a:p>
              <a:pPr algn="l">
                <a:lnSpc>
                  <a:spcPts val="3219"/>
                </a:lnSpc>
              </a:pPr>
              <a:r>
                <a:rPr lang="en-US" sz="2299">
                  <a:solidFill>
                    <a:srgbClr val="000000"/>
                  </a:solidFill>
                  <a:latin typeface="Poppins Bold"/>
                  <a:ea typeface="Poppins Bold"/>
                  <a:cs typeface="Poppins Bold"/>
                  <a:sym typeface="Poppins Bold"/>
                </a:rPr>
                <a:t>Providing external resources </a:t>
              </a:r>
            </a:p>
            <a:p>
              <a:pPr algn="l">
                <a:lnSpc>
                  <a:spcPts val="1960"/>
                </a:lnSpc>
              </a:pPr>
              <a:r>
                <a:rPr lang="en-US" sz="1400">
                  <a:solidFill>
                    <a:srgbClr val="000000"/>
                  </a:solidFill>
                  <a:latin typeface="Poppins Bold"/>
                  <a:ea typeface="Poppins Bold"/>
                  <a:cs typeface="Poppins Bold"/>
                  <a:sym typeface="Poppins Bold"/>
                </a:rPr>
                <a:t>       </a:t>
              </a:r>
            </a:p>
            <a:p>
              <a:pPr algn="l">
                <a:lnSpc>
                  <a:spcPts val="2940"/>
                </a:lnSpc>
              </a:pPr>
              <a:r>
                <a:rPr lang="en-US" sz="2100">
                  <a:solidFill>
                    <a:srgbClr val="000000"/>
                  </a:solidFill>
                  <a:latin typeface="Poppins"/>
                  <a:ea typeface="Poppins"/>
                  <a:cs typeface="Poppins"/>
                  <a:sym typeface="Poppins"/>
                </a:rPr>
                <a:t>Finding relevant additional resources for some topics that are not easy to understand manually can be time-consuming.</a:t>
              </a:r>
            </a:p>
          </p:txBody>
        </p:sp>
      </p:grpSp>
      <p:grpSp>
        <p:nvGrpSpPr>
          <p:cNvPr id="17" name="Group 17"/>
          <p:cNvGrpSpPr/>
          <p:nvPr/>
        </p:nvGrpSpPr>
        <p:grpSpPr>
          <a:xfrm>
            <a:off x="12032034" y="6660843"/>
            <a:ext cx="4674718" cy="3087815"/>
            <a:chOff x="0" y="0"/>
            <a:chExt cx="6232957" cy="4117086"/>
          </a:xfrm>
        </p:grpSpPr>
        <p:sp>
          <p:nvSpPr>
            <p:cNvPr id="18" name="TextBox 18"/>
            <p:cNvSpPr txBox="1"/>
            <p:nvPr/>
          </p:nvSpPr>
          <p:spPr>
            <a:xfrm>
              <a:off x="0" y="-76200"/>
              <a:ext cx="5728549" cy="673101"/>
            </a:xfrm>
            <a:prstGeom prst="rect">
              <a:avLst/>
            </a:prstGeom>
          </p:spPr>
          <p:txBody>
            <a:bodyPr lIns="0" tIns="0" rIns="0" bIns="0" rtlCol="0" anchor="t">
              <a:spAutoFit/>
            </a:bodyPr>
            <a:lstStyle/>
            <a:p>
              <a:pPr algn="just">
                <a:lnSpc>
                  <a:spcPts val="4199"/>
                </a:lnSpc>
              </a:pPr>
              <a:r>
                <a:rPr lang="en-US" sz="2999">
                  <a:solidFill>
                    <a:srgbClr val="000000"/>
                  </a:solidFill>
                  <a:latin typeface="Poppins Bold"/>
                  <a:ea typeface="Poppins Bold"/>
                  <a:cs typeface="Poppins Bold"/>
                  <a:sym typeface="Poppins Bold"/>
                </a:rPr>
                <a:t>Example 3</a:t>
              </a:r>
            </a:p>
          </p:txBody>
        </p:sp>
        <p:sp>
          <p:nvSpPr>
            <p:cNvPr id="19" name="TextBox 19"/>
            <p:cNvSpPr txBox="1"/>
            <p:nvPr/>
          </p:nvSpPr>
          <p:spPr>
            <a:xfrm>
              <a:off x="0" y="794343"/>
              <a:ext cx="6232957" cy="3322743"/>
            </a:xfrm>
            <a:prstGeom prst="rect">
              <a:avLst/>
            </a:prstGeom>
          </p:spPr>
          <p:txBody>
            <a:bodyPr lIns="0" tIns="0" rIns="0" bIns="0" rtlCol="0" anchor="t">
              <a:spAutoFit/>
            </a:bodyPr>
            <a:lstStyle/>
            <a:p>
              <a:pPr algn="l">
                <a:lnSpc>
                  <a:spcPts val="3219"/>
                </a:lnSpc>
              </a:pPr>
              <a:r>
                <a:rPr lang="en-US" sz="2299">
                  <a:solidFill>
                    <a:srgbClr val="000000"/>
                  </a:solidFill>
                  <a:latin typeface="Poppins Bold"/>
                  <a:ea typeface="Poppins Bold"/>
                  <a:cs typeface="Poppins Bold"/>
                  <a:sym typeface="Poppins Bold"/>
                </a:rPr>
                <a:t>Chat with custom prompt</a:t>
              </a:r>
            </a:p>
            <a:p>
              <a:pPr algn="l">
                <a:lnSpc>
                  <a:spcPts val="1960"/>
                </a:lnSpc>
              </a:pPr>
              <a:r>
                <a:rPr lang="en-US" sz="1400">
                  <a:solidFill>
                    <a:srgbClr val="000000"/>
                  </a:solidFill>
                  <a:latin typeface="Poppins Bold"/>
                  <a:ea typeface="Poppins Bold"/>
                  <a:cs typeface="Poppins Bold"/>
                  <a:sym typeface="Poppins Bold"/>
                </a:rPr>
                <a:t>       </a:t>
              </a:r>
            </a:p>
            <a:p>
              <a:pPr algn="l">
                <a:lnSpc>
                  <a:spcPts val="2940"/>
                </a:lnSpc>
              </a:pPr>
              <a:r>
                <a:rPr lang="en-US" sz="2100">
                  <a:solidFill>
                    <a:srgbClr val="000000"/>
                  </a:solidFill>
                  <a:latin typeface="Poppins"/>
                  <a:ea typeface="Poppins"/>
                  <a:cs typeface="Poppins"/>
                  <a:sym typeface="Poppins"/>
                </a:rPr>
                <a:t>Sometimes we have numerous questions about the topics being taught in lectures but lack the opportunity to get them answered in real time.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sp>
        <p:nvSpPr>
          <p:cNvPr id="2" name="AutoShape 2"/>
          <p:cNvSpPr/>
          <p:nvPr/>
        </p:nvSpPr>
        <p:spPr>
          <a:xfrm>
            <a:off x="3653603" y="888423"/>
            <a:ext cx="13605697" cy="0"/>
          </a:xfrm>
          <a:prstGeom prst="line">
            <a:avLst/>
          </a:prstGeom>
          <a:ln w="38100" cap="flat">
            <a:solidFill>
              <a:srgbClr val="FFFFFF"/>
            </a:solidFill>
            <a:prstDash val="solid"/>
            <a:headEnd type="none" w="sm" len="sm"/>
            <a:tailEnd type="none" w="sm" len="sm"/>
          </a:ln>
        </p:spPr>
      </p:sp>
      <p:sp>
        <p:nvSpPr>
          <p:cNvPr id="3" name="TextBox 3"/>
          <p:cNvSpPr txBox="1"/>
          <p:nvPr/>
        </p:nvSpPr>
        <p:spPr>
          <a:xfrm>
            <a:off x="1028700" y="583623"/>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grpSp>
        <p:nvGrpSpPr>
          <p:cNvPr id="4" name="Group 4"/>
          <p:cNvGrpSpPr/>
          <p:nvPr/>
        </p:nvGrpSpPr>
        <p:grpSpPr>
          <a:xfrm>
            <a:off x="1028700" y="1453517"/>
            <a:ext cx="5179692" cy="3689983"/>
            <a:chOff x="0" y="0"/>
            <a:chExt cx="6906256" cy="4919977"/>
          </a:xfrm>
        </p:grpSpPr>
        <p:pic>
          <p:nvPicPr>
            <p:cNvPr id="5" name="Picture 5"/>
            <p:cNvPicPr>
              <a:picLocks noChangeAspect="1"/>
            </p:cNvPicPr>
            <p:nvPr/>
          </p:nvPicPr>
          <p:blipFill>
            <a:blip r:embed="rId2"/>
            <a:srcRect t="6361" b="6361"/>
            <a:stretch>
              <a:fillRect/>
            </a:stretch>
          </p:blipFill>
          <p:spPr>
            <a:xfrm>
              <a:off x="0" y="0"/>
              <a:ext cx="6906256" cy="4919977"/>
            </a:xfrm>
            <a:prstGeom prst="rect">
              <a:avLst/>
            </a:prstGeom>
          </p:spPr>
        </p:pic>
      </p:grpSp>
      <p:sp>
        <p:nvSpPr>
          <p:cNvPr id="6" name="TextBox 6"/>
          <p:cNvSpPr txBox="1"/>
          <p:nvPr/>
        </p:nvSpPr>
        <p:spPr>
          <a:xfrm>
            <a:off x="6690621" y="1434467"/>
            <a:ext cx="6984939" cy="1953258"/>
          </a:xfrm>
          <a:prstGeom prst="rect">
            <a:avLst/>
          </a:prstGeom>
        </p:spPr>
        <p:txBody>
          <a:bodyPr lIns="0" tIns="0" rIns="0" bIns="0" rtlCol="0" anchor="t">
            <a:spAutoFit/>
          </a:bodyPr>
          <a:lstStyle/>
          <a:p>
            <a:pPr algn="l">
              <a:lnSpc>
                <a:spcPts val="7119"/>
              </a:lnSpc>
            </a:pPr>
            <a:r>
              <a:rPr lang="en-US" sz="7999">
                <a:solidFill>
                  <a:srgbClr val="FFFFFF"/>
                </a:solidFill>
                <a:latin typeface="Poppins Bold"/>
                <a:ea typeface="Poppins Bold"/>
                <a:cs typeface="Poppins Bold"/>
                <a:sym typeface="Poppins Bold"/>
              </a:rPr>
              <a:t>Possible Advantages</a:t>
            </a:r>
          </a:p>
        </p:txBody>
      </p:sp>
      <p:sp>
        <p:nvSpPr>
          <p:cNvPr id="7" name="TextBox 7"/>
          <p:cNvSpPr txBox="1"/>
          <p:nvPr/>
        </p:nvSpPr>
        <p:spPr>
          <a:xfrm>
            <a:off x="6690621" y="3406775"/>
            <a:ext cx="10568679" cy="1755775"/>
          </a:xfrm>
          <a:prstGeom prst="rect">
            <a:avLst/>
          </a:prstGeom>
        </p:spPr>
        <p:txBody>
          <a:bodyPr lIns="0" tIns="0" rIns="0" bIns="0" rtlCol="0" anchor="t">
            <a:spAutoFit/>
          </a:bodyPr>
          <a:lstStyle/>
          <a:p>
            <a:pPr algn="just">
              <a:lnSpc>
                <a:spcPts val="3499"/>
              </a:lnSpc>
            </a:pPr>
            <a:r>
              <a:rPr lang="en-US" sz="2499">
                <a:solidFill>
                  <a:srgbClr val="FFFFFF"/>
                </a:solidFill>
                <a:latin typeface="Poppins"/>
                <a:ea typeface="Poppins"/>
                <a:cs typeface="Poppins"/>
                <a:sym typeface="Poppins"/>
              </a:rPr>
              <a:t>Integrating generative AI into the Seek portal saves time, enhances learning efficiency, provides relevant information, accelerates data access, and offers high-quality resources for a comprehensive learning experience.</a:t>
            </a:r>
          </a:p>
        </p:txBody>
      </p:sp>
      <p:grpSp>
        <p:nvGrpSpPr>
          <p:cNvPr id="8" name="Group 8"/>
          <p:cNvGrpSpPr/>
          <p:nvPr/>
        </p:nvGrpSpPr>
        <p:grpSpPr>
          <a:xfrm>
            <a:off x="1028700" y="5705475"/>
            <a:ext cx="16230600" cy="4076144"/>
            <a:chOff x="0" y="0"/>
            <a:chExt cx="4274726" cy="1073552"/>
          </a:xfrm>
        </p:grpSpPr>
        <p:sp>
          <p:nvSpPr>
            <p:cNvPr id="9" name="Freeform 9"/>
            <p:cNvSpPr/>
            <p:nvPr/>
          </p:nvSpPr>
          <p:spPr>
            <a:xfrm>
              <a:off x="0" y="0"/>
              <a:ext cx="4274726" cy="1073552"/>
            </a:xfrm>
            <a:custGeom>
              <a:avLst/>
              <a:gdLst/>
              <a:ahLst/>
              <a:cxnLst/>
              <a:rect l="l" t="t" r="r" b="b"/>
              <a:pathLst>
                <a:path w="4274726" h="1073552">
                  <a:moveTo>
                    <a:pt x="0" y="0"/>
                  </a:moveTo>
                  <a:lnTo>
                    <a:pt x="4274726" y="0"/>
                  </a:lnTo>
                  <a:lnTo>
                    <a:pt x="4274726" y="1073552"/>
                  </a:lnTo>
                  <a:lnTo>
                    <a:pt x="0" y="1073552"/>
                  </a:lnTo>
                  <a:close/>
                </a:path>
              </a:pathLst>
            </a:custGeom>
            <a:solidFill>
              <a:srgbClr val="FFFFFF"/>
            </a:solidFill>
          </p:spPr>
        </p:sp>
        <p:sp>
          <p:nvSpPr>
            <p:cNvPr id="10" name="TextBox 10"/>
            <p:cNvSpPr txBox="1"/>
            <p:nvPr/>
          </p:nvSpPr>
          <p:spPr>
            <a:xfrm>
              <a:off x="0" y="-38100"/>
              <a:ext cx="4274726" cy="111165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388431" y="6022792"/>
            <a:ext cx="4674718" cy="3441510"/>
            <a:chOff x="0" y="0"/>
            <a:chExt cx="6232957" cy="4588680"/>
          </a:xfrm>
        </p:grpSpPr>
        <p:sp>
          <p:nvSpPr>
            <p:cNvPr id="12" name="TextBox 12"/>
            <p:cNvSpPr txBox="1"/>
            <p:nvPr/>
          </p:nvSpPr>
          <p:spPr>
            <a:xfrm>
              <a:off x="0" y="-76200"/>
              <a:ext cx="5728549" cy="673101"/>
            </a:xfrm>
            <a:prstGeom prst="rect">
              <a:avLst/>
            </a:prstGeom>
          </p:spPr>
          <p:txBody>
            <a:bodyPr lIns="0" tIns="0" rIns="0" bIns="0" rtlCol="0" anchor="t">
              <a:spAutoFit/>
            </a:bodyPr>
            <a:lstStyle/>
            <a:p>
              <a:pPr algn="just">
                <a:lnSpc>
                  <a:spcPts val="4199"/>
                </a:lnSpc>
              </a:pPr>
              <a:r>
                <a:rPr lang="en-US" sz="2999">
                  <a:solidFill>
                    <a:srgbClr val="000000"/>
                  </a:solidFill>
                  <a:latin typeface="Poppins Bold"/>
                  <a:ea typeface="Poppins Bold"/>
                  <a:cs typeface="Poppins Bold"/>
                  <a:sym typeface="Poppins Bold"/>
                </a:rPr>
                <a:t>Example 1 </a:t>
              </a:r>
            </a:p>
          </p:txBody>
        </p:sp>
        <p:sp>
          <p:nvSpPr>
            <p:cNvPr id="13" name="TextBox 13"/>
            <p:cNvSpPr txBox="1"/>
            <p:nvPr/>
          </p:nvSpPr>
          <p:spPr>
            <a:xfrm>
              <a:off x="0" y="794343"/>
              <a:ext cx="6232957" cy="3794337"/>
            </a:xfrm>
            <a:prstGeom prst="rect">
              <a:avLst/>
            </a:prstGeom>
          </p:spPr>
          <p:txBody>
            <a:bodyPr lIns="0" tIns="0" rIns="0" bIns="0" rtlCol="0" anchor="t">
              <a:spAutoFit/>
            </a:bodyPr>
            <a:lstStyle/>
            <a:p>
              <a:pPr algn="l">
                <a:lnSpc>
                  <a:spcPts val="3219"/>
                </a:lnSpc>
              </a:pPr>
              <a:r>
                <a:rPr lang="en-US" sz="2299">
                  <a:solidFill>
                    <a:srgbClr val="000000"/>
                  </a:solidFill>
                  <a:latin typeface="Poppins Bold"/>
                  <a:ea typeface="Poppins Bold"/>
                  <a:cs typeface="Poppins Bold"/>
                  <a:sym typeface="Poppins Bold"/>
                </a:rPr>
                <a:t>Summary Generation</a:t>
              </a:r>
            </a:p>
            <a:p>
              <a:pPr algn="l">
                <a:lnSpc>
                  <a:spcPts val="1960"/>
                </a:lnSpc>
              </a:pPr>
              <a:r>
                <a:rPr lang="en-US" sz="1400">
                  <a:solidFill>
                    <a:srgbClr val="000000"/>
                  </a:solidFill>
                  <a:latin typeface="Poppins Bold"/>
                  <a:ea typeface="Poppins Bold"/>
                  <a:cs typeface="Poppins Bold"/>
                  <a:sym typeface="Poppins Bold"/>
                </a:rPr>
                <a:t>     </a:t>
              </a:r>
            </a:p>
            <a:p>
              <a:pPr marL="453390" lvl="1" indent="-226695" algn="l">
                <a:lnSpc>
                  <a:spcPts val="2940"/>
                </a:lnSpc>
                <a:buFont typeface="Arial"/>
                <a:buChar char="•"/>
              </a:pPr>
              <a:r>
                <a:rPr lang="en-US" sz="2100">
                  <a:solidFill>
                    <a:srgbClr val="000000"/>
                  </a:solidFill>
                  <a:latin typeface="Poppins"/>
                  <a:ea typeface="Poppins"/>
                  <a:cs typeface="Poppins"/>
                  <a:sym typeface="Poppins"/>
                </a:rPr>
                <a:t>Saves time and effort in reviewing content. </a:t>
              </a:r>
            </a:p>
            <a:p>
              <a:pPr marL="453390" lvl="1" indent="-226695" algn="l">
                <a:lnSpc>
                  <a:spcPts val="2940"/>
                </a:lnSpc>
                <a:buFont typeface="Arial"/>
                <a:buChar char="•"/>
              </a:pPr>
              <a:r>
                <a:rPr lang="en-US" sz="2100">
                  <a:solidFill>
                    <a:srgbClr val="000000"/>
                  </a:solidFill>
                  <a:latin typeface="Poppins"/>
                  <a:ea typeface="Poppins"/>
                  <a:cs typeface="Poppins"/>
                  <a:sym typeface="Poppins"/>
                </a:rPr>
                <a:t>Provides concise and relevant information. </a:t>
              </a:r>
            </a:p>
            <a:p>
              <a:pPr marL="453390" lvl="1" indent="-226695" algn="l">
                <a:lnSpc>
                  <a:spcPts val="2940"/>
                </a:lnSpc>
                <a:buFont typeface="Arial"/>
                <a:buChar char="•"/>
              </a:pPr>
              <a:r>
                <a:rPr lang="en-US" sz="2100">
                  <a:solidFill>
                    <a:srgbClr val="000000"/>
                  </a:solidFill>
                  <a:latin typeface="Poppins"/>
                  <a:ea typeface="Poppins"/>
                  <a:cs typeface="Poppins"/>
                  <a:sym typeface="Poppins"/>
                </a:rPr>
                <a:t>Enhances learning efficiency. </a:t>
              </a:r>
            </a:p>
            <a:p>
              <a:pPr algn="l">
                <a:lnSpc>
                  <a:spcPts val="2800"/>
                </a:lnSpc>
              </a:pPr>
              <a:endParaRPr lang="en-US" sz="2100">
                <a:solidFill>
                  <a:srgbClr val="000000"/>
                </a:solidFill>
                <a:latin typeface="Poppins"/>
                <a:ea typeface="Poppins"/>
                <a:cs typeface="Poppins"/>
                <a:sym typeface="Poppins"/>
              </a:endParaRPr>
            </a:p>
          </p:txBody>
        </p:sp>
      </p:grpSp>
      <p:grpSp>
        <p:nvGrpSpPr>
          <p:cNvPr id="14" name="Group 14"/>
          <p:cNvGrpSpPr/>
          <p:nvPr/>
        </p:nvGrpSpPr>
        <p:grpSpPr>
          <a:xfrm>
            <a:off x="6710233" y="6022792"/>
            <a:ext cx="4674718" cy="3459290"/>
            <a:chOff x="0" y="0"/>
            <a:chExt cx="6232957" cy="4612386"/>
          </a:xfrm>
        </p:grpSpPr>
        <p:sp>
          <p:nvSpPr>
            <p:cNvPr id="15" name="TextBox 15"/>
            <p:cNvSpPr txBox="1"/>
            <p:nvPr/>
          </p:nvSpPr>
          <p:spPr>
            <a:xfrm>
              <a:off x="0" y="-76200"/>
              <a:ext cx="5728549" cy="673101"/>
            </a:xfrm>
            <a:prstGeom prst="rect">
              <a:avLst/>
            </a:prstGeom>
          </p:spPr>
          <p:txBody>
            <a:bodyPr lIns="0" tIns="0" rIns="0" bIns="0" rtlCol="0" anchor="t">
              <a:spAutoFit/>
            </a:bodyPr>
            <a:lstStyle/>
            <a:p>
              <a:pPr algn="just">
                <a:lnSpc>
                  <a:spcPts val="4199"/>
                </a:lnSpc>
              </a:pPr>
              <a:r>
                <a:rPr lang="en-US" sz="2999">
                  <a:solidFill>
                    <a:srgbClr val="000000"/>
                  </a:solidFill>
                  <a:latin typeface="Poppins Bold"/>
                  <a:ea typeface="Poppins Bold"/>
                  <a:cs typeface="Poppins Bold"/>
                  <a:sym typeface="Poppins Bold"/>
                </a:rPr>
                <a:t>Example 2</a:t>
              </a:r>
            </a:p>
          </p:txBody>
        </p:sp>
        <p:sp>
          <p:nvSpPr>
            <p:cNvPr id="16" name="TextBox 16"/>
            <p:cNvSpPr txBox="1"/>
            <p:nvPr/>
          </p:nvSpPr>
          <p:spPr>
            <a:xfrm>
              <a:off x="0" y="794343"/>
              <a:ext cx="6232957" cy="3818043"/>
            </a:xfrm>
            <a:prstGeom prst="rect">
              <a:avLst/>
            </a:prstGeom>
          </p:spPr>
          <p:txBody>
            <a:bodyPr lIns="0" tIns="0" rIns="0" bIns="0" rtlCol="0" anchor="t">
              <a:spAutoFit/>
            </a:bodyPr>
            <a:lstStyle/>
            <a:p>
              <a:pPr algn="l">
                <a:lnSpc>
                  <a:spcPts val="3219"/>
                </a:lnSpc>
              </a:pPr>
              <a:r>
                <a:rPr lang="en-US" sz="2299">
                  <a:solidFill>
                    <a:srgbClr val="000000"/>
                  </a:solidFill>
                  <a:latin typeface="Poppins Bold"/>
                  <a:ea typeface="Poppins Bold"/>
                  <a:cs typeface="Poppins Bold"/>
                  <a:sym typeface="Poppins Bold"/>
                </a:rPr>
                <a:t>Providing external resources </a:t>
              </a:r>
            </a:p>
            <a:p>
              <a:pPr algn="l">
                <a:lnSpc>
                  <a:spcPts val="1960"/>
                </a:lnSpc>
              </a:pPr>
              <a:r>
                <a:rPr lang="en-US" sz="1400">
                  <a:solidFill>
                    <a:srgbClr val="000000"/>
                  </a:solidFill>
                  <a:latin typeface="Poppins Bold"/>
                  <a:ea typeface="Poppins Bold"/>
                  <a:cs typeface="Poppins Bold"/>
                  <a:sym typeface="Poppins Bold"/>
                </a:rPr>
                <a:t>       </a:t>
              </a:r>
            </a:p>
            <a:p>
              <a:pPr marL="453390" lvl="1" indent="-226695" algn="l">
                <a:lnSpc>
                  <a:spcPts val="2940"/>
                </a:lnSpc>
                <a:buFont typeface="Arial"/>
                <a:buChar char="•"/>
              </a:pPr>
              <a:r>
                <a:rPr lang="en-US" sz="2100">
                  <a:solidFill>
                    <a:srgbClr val="000000"/>
                  </a:solidFill>
                  <a:latin typeface="Poppins"/>
                  <a:ea typeface="Poppins"/>
                  <a:cs typeface="Poppins"/>
                  <a:sym typeface="Poppins"/>
                </a:rPr>
                <a:t>Saves students’ time by quickly providing relevant materials. </a:t>
              </a:r>
            </a:p>
            <a:p>
              <a:pPr marL="453390" lvl="1" indent="-226695" algn="l">
                <a:lnSpc>
                  <a:spcPts val="2940"/>
                </a:lnSpc>
                <a:buFont typeface="Arial"/>
                <a:buChar char="•"/>
              </a:pPr>
              <a:r>
                <a:rPr lang="en-US" sz="2100">
                  <a:solidFill>
                    <a:srgbClr val="000000"/>
                  </a:solidFill>
                  <a:latin typeface="Poppins"/>
                  <a:ea typeface="Poppins"/>
                  <a:cs typeface="Poppins"/>
                  <a:sym typeface="Poppins"/>
                </a:rPr>
                <a:t>Ensures access to high-quality external resources. </a:t>
              </a:r>
            </a:p>
            <a:p>
              <a:pPr marL="453390" lvl="1" indent="-226695" algn="l">
                <a:lnSpc>
                  <a:spcPts val="2940"/>
                </a:lnSpc>
                <a:buFont typeface="Arial"/>
                <a:buChar char="•"/>
              </a:pPr>
              <a:r>
                <a:rPr lang="en-US" sz="2100">
                  <a:solidFill>
                    <a:srgbClr val="000000"/>
                  </a:solidFill>
                  <a:latin typeface="Poppins"/>
                  <a:ea typeface="Poppins"/>
                  <a:cs typeface="Poppins"/>
                  <a:sym typeface="Poppins"/>
                </a:rPr>
                <a:t>Enhances learning with a broader perspective.</a:t>
              </a:r>
            </a:p>
          </p:txBody>
        </p:sp>
      </p:grpSp>
      <p:grpSp>
        <p:nvGrpSpPr>
          <p:cNvPr id="17" name="Group 17"/>
          <p:cNvGrpSpPr/>
          <p:nvPr/>
        </p:nvGrpSpPr>
        <p:grpSpPr>
          <a:xfrm>
            <a:off x="12032034" y="6022792"/>
            <a:ext cx="4674718" cy="3459290"/>
            <a:chOff x="0" y="0"/>
            <a:chExt cx="6232957" cy="4612386"/>
          </a:xfrm>
        </p:grpSpPr>
        <p:sp>
          <p:nvSpPr>
            <p:cNvPr id="18" name="TextBox 18"/>
            <p:cNvSpPr txBox="1"/>
            <p:nvPr/>
          </p:nvSpPr>
          <p:spPr>
            <a:xfrm>
              <a:off x="0" y="-76200"/>
              <a:ext cx="5728549" cy="673101"/>
            </a:xfrm>
            <a:prstGeom prst="rect">
              <a:avLst/>
            </a:prstGeom>
          </p:spPr>
          <p:txBody>
            <a:bodyPr lIns="0" tIns="0" rIns="0" bIns="0" rtlCol="0" anchor="t">
              <a:spAutoFit/>
            </a:bodyPr>
            <a:lstStyle/>
            <a:p>
              <a:pPr algn="just">
                <a:lnSpc>
                  <a:spcPts val="4199"/>
                </a:lnSpc>
              </a:pPr>
              <a:r>
                <a:rPr lang="en-US" sz="2999">
                  <a:solidFill>
                    <a:srgbClr val="000000"/>
                  </a:solidFill>
                  <a:latin typeface="Poppins Bold"/>
                  <a:ea typeface="Poppins Bold"/>
                  <a:cs typeface="Poppins Bold"/>
                  <a:sym typeface="Poppins Bold"/>
                </a:rPr>
                <a:t>Example 3</a:t>
              </a:r>
            </a:p>
          </p:txBody>
        </p:sp>
        <p:sp>
          <p:nvSpPr>
            <p:cNvPr id="19" name="TextBox 19"/>
            <p:cNvSpPr txBox="1"/>
            <p:nvPr/>
          </p:nvSpPr>
          <p:spPr>
            <a:xfrm>
              <a:off x="0" y="794343"/>
              <a:ext cx="6232957" cy="3818043"/>
            </a:xfrm>
            <a:prstGeom prst="rect">
              <a:avLst/>
            </a:prstGeom>
          </p:spPr>
          <p:txBody>
            <a:bodyPr lIns="0" tIns="0" rIns="0" bIns="0" rtlCol="0" anchor="t">
              <a:spAutoFit/>
            </a:bodyPr>
            <a:lstStyle/>
            <a:p>
              <a:pPr algn="l">
                <a:lnSpc>
                  <a:spcPts val="3219"/>
                </a:lnSpc>
              </a:pPr>
              <a:r>
                <a:rPr lang="en-US" sz="2299">
                  <a:solidFill>
                    <a:srgbClr val="000000"/>
                  </a:solidFill>
                  <a:latin typeface="Poppins Bold"/>
                  <a:ea typeface="Poppins Bold"/>
                  <a:cs typeface="Poppins Bold"/>
                  <a:sym typeface="Poppins Bold"/>
                </a:rPr>
                <a:t>Chat with custom prompt</a:t>
              </a:r>
            </a:p>
            <a:p>
              <a:pPr algn="l">
                <a:lnSpc>
                  <a:spcPts val="1960"/>
                </a:lnSpc>
              </a:pPr>
              <a:r>
                <a:rPr lang="en-US" sz="1400">
                  <a:solidFill>
                    <a:srgbClr val="000000"/>
                  </a:solidFill>
                  <a:latin typeface="Poppins Bold"/>
                  <a:ea typeface="Poppins Bold"/>
                  <a:cs typeface="Poppins Bold"/>
                  <a:sym typeface="Poppins Bold"/>
                </a:rPr>
                <a:t>       </a:t>
              </a:r>
            </a:p>
            <a:p>
              <a:pPr marL="453390" lvl="1" indent="-226695" algn="l">
                <a:lnSpc>
                  <a:spcPts val="2940"/>
                </a:lnSpc>
                <a:buFont typeface="Arial"/>
                <a:buChar char="•"/>
              </a:pPr>
              <a:r>
                <a:rPr lang="en-US" sz="2100">
                  <a:solidFill>
                    <a:srgbClr val="000000"/>
                  </a:solidFill>
                  <a:latin typeface="Poppins"/>
                  <a:ea typeface="Poppins"/>
                  <a:cs typeface="Poppins"/>
                  <a:sym typeface="Poppins"/>
                </a:rPr>
                <a:t>Instant clarification helps grasp concepts more effectively.</a:t>
              </a:r>
            </a:p>
            <a:p>
              <a:pPr marL="453390" lvl="1" indent="-226695" algn="l">
                <a:lnSpc>
                  <a:spcPts val="2940"/>
                </a:lnSpc>
                <a:buFont typeface="Arial"/>
                <a:buChar char="•"/>
              </a:pPr>
              <a:r>
                <a:rPr lang="en-US" sz="2100">
                  <a:solidFill>
                    <a:srgbClr val="000000"/>
                  </a:solidFill>
                  <a:latin typeface="Poppins"/>
                  <a:ea typeface="Poppins"/>
                  <a:cs typeface="Poppins"/>
                  <a:sym typeface="Poppins"/>
                </a:rPr>
                <a:t>Keeps students attentive and actively involved.</a:t>
              </a:r>
            </a:p>
            <a:p>
              <a:pPr marL="453390" lvl="1" indent="-226695" algn="l">
                <a:lnSpc>
                  <a:spcPts val="2940"/>
                </a:lnSpc>
                <a:buFont typeface="Arial"/>
                <a:buChar char="•"/>
              </a:pPr>
              <a:r>
                <a:rPr lang="en-US" sz="2100">
                  <a:solidFill>
                    <a:srgbClr val="000000"/>
                  </a:solidFill>
                  <a:latin typeface="Poppins"/>
                  <a:ea typeface="Poppins"/>
                  <a:cs typeface="Poppins"/>
                  <a:sym typeface="Poppins"/>
                </a:rPr>
                <a:t>Enhanced learning retention ensures better recall.</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grpSp>
        <p:nvGrpSpPr>
          <p:cNvPr id="2" name="Group 2"/>
          <p:cNvGrpSpPr/>
          <p:nvPr/>
        </p:nvGrpSpPr>
        <p:grpSpPr>
          <a:xfrm>
            <a:off x="750603" y="800100"/>
            <a:ext cx="16973454" cy="457200"/>
            <a:chOff x="0" y="0"/>
            <a:chExt cx="22631273" cy="609600"/>
          </a:xfrm>
        </p:grpSpPr>
        <p:sp>
          <p:nvSpPr>
            <p:cNvPr id="3" name="AutoShape 3"/>
            <p:cNvSpPr/>
            <p:nvPr/>
          </p:nvSpPr>
          <p:spPr>
            <a:xfrm>
              <a:off x="3706816" y="279400"/>
              <a:ext cx="18924456" cy="0"/>
            </a:xfrm>
            <a:prstGeom prst="line">
              <a:avLst/>
            </a:prstGeom>
            <a:ln w="50800" cap="flat">
              <a:solidFill>
                <a:srgbClr val="FFFFFF"/>
              </a:solidFill>
              <a:prstDash val="solid"/>
              <a:headEnd type="none" w="sm" len="sm"/>
              <a:tailEnd type="none" w="sm" len="sm"/>
            </a:ln>
          </p:spPr>
        </p:sp>
        <p:sp>
          <p:nvSpPr>
            <p:cNvPr id="4" name="TextBox 4"/>
            <p:cNvSpPr txBox="1"/>
            <p:nvPr/>
          </p:nvSpPr>
          <p:spPr>
            <a:xfrm>
              <a:off x="0" y="-57150"/>
              <a:ext cx="3087140" cy="6667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grpSp>
      <p:grpSp>
        <p:nvGrpSpPr>
          <p:cNvPr id="5" name="Group 5"/>
          <p:cNvGrpSpPr/>
          <p:nvPr/>
        </p:nvGrpSpPr>
        <p:grpSpPr>
          <a:xfrm>
            <a:off x="594138" y="3062464"/>
            <a:ext cx="17129919" cy="6374700"/>
            <a:chOff x="0" y="0"/>
            <a:chExt cx="4511584" cy="1678933"/>
          </a:xfrm>
        </p:grpSpPr>
        <p:sp>
          <p:nvSpPr>
            <p:cNvPr id="6" name="Freeform 6"/>
            <p:cNvSpPr/>
            <p:nvPr/>
          </p:nvSpPr>
          <p:spPr>
            <a:xfrm>
              <a:off x="0" y="0"/>
              <a:ext cx="4511584" cy="1678933"/>
            </a:xfrm>
            <a:custGeom>
              <a:avLst/>
              <a:gdLst/>
              <a:ahLst/>
              <a:cxnLst/>
              <a:rect l="l" t="t" r="r" b="b"/>
              <a:pathLst>
                <a:path w="4511584" h="1678933">
                  <a:moveTo>
                    <a:pt x="0" y="0"/>
                  </a:moveTo>
                  <a:lnTo>
                    <a:pt x="4511584" y="0"/>
                  </a:lnTo>
                  <a:lnTo>
                    <a:pt x="4511584" y="1678933"/>
                  </a:lnTo>
                  <a:lnTo>
                    <a:pt x="0" y="1678933"/>
                  </a:lnTo>
                  <a:close/>
                </a:path>
              </a:pathLst>
            </a:custGeom>
            <a:solidFill>
              <a:srgbClr val="FFFFFF"/>
            </a:solidFill>
          </p:spPr>
        </p:sp>
        <p:sp>
          <p:nvSpPr>
            <p:cNvPr id="7" name="TextBox 7"/>
            <p:cNvSpPr txBox="1"/>
            <p:nvPr/>
          </p:nvSpPr>
          <p:spPr>
            <a:xfrm>
              <a:off x="0" y="-66675"/>
              <a:ext cx="4511584" cy="1745608"/>
            </a:xfrm>
            <a:prstGeom prst="rect">
              <a:avLst/>
            </a:prstGeom>
          </p:spPr>
          <p:txBody>
            <a:bodyPr lIns="50800" tIns="50800" rIns="50800" bIns="50800" rtlCol="0" anchor="ctr"/>
            <a:lstStyle/>
            <a:p>
              <a:pPr algn="ctr">
                <a:lnSpc>
                  <a:spcPts val="3499"/>
                </a:lnSpc>
              </a:pPr>
              <a:endParaRPr/>
            </a:p>
          </p:txBody>
        </p:sp>
      </p:grpSp>
      <p:graphicFrame>
        <p:nvGraphicFramePr>
          <p:cNvPr id="8" name="Table 8"/>
          <p:cNvGraphicFramePr>
            <a:graphicFrameLocks noGrp="1"/>
          </p:cNvGraphicFramePr>
          <p:nvPr/>
        </p:nvGraphicFramePr>
        <p:xfrm>
          <a:off x="750603" y="3241964"/>
          <a:ext cx="16796905" cy="6016336"/>
        </p:xfrm>
        <a:graphic>
          <a:graphicData uri="http://schemas.openxmlformats.org/drawingml/2006/table">
            <a:tbl>
              <a:tblPr/>
              <a:tblGrid>
                <a:gridCol w="3524741">
                  <a:extLst>
                    <a:ext uri="{9D8B030D-6E8A-4147-A177-3AD203B41FA5}">
                      <a16:colId xmlns:a16="http://schemas.microsoft.com/office/drawing/2014/main" val="20000"/>
                    </a:ext>
                  </a:extLst>
                </a:gridCol>
                <a:gridCol w="4962187">
                  <a:extLst>
                    <a:ext uri="{9D8B030D-6E8A-4147-A177-3AD203B41FA5}">
                      <a16:colId xmlns:a16="http://schemas.microsoft.com/office/drawing/2014/main" val="20001"/>
                    </a:ext>
                  </a:extLst>
                </a:gridCol>
                <a:gridCol w="8309977">
                  <a:extLst>
                    <a:ext uri="{9D8B030D-6E8A-4147-A177-3AD203B41FA5}">
                      <a16:colId xmlns:a16="http://schemas.microsoft.com/office/drawing/2014/main" val="20002"/>
                    </a:ext>
                  </a:extLst>
                </a:gridCol>
              </a:tblGrid>
              <a:tr h="924438">
                <a:tc>
                  <a:txBody>
                    <a:bodyPr/>
                    <a:lstStyle/>
                    <a:p>
                      <a:pPr algn="ctr">
                        <a:lnSpc>
                          <a:spcPts val="2659"/>
                        </a:lnSpc>
                        <a:defRPr/>
                      </a:pPr>
                      <a:r>
                        <a:rPr lang="en-US" sz="1899">
                          <a:solidFill>
                            <a:srgbClr val="000000"/>
                          </a:solidFill>
                          <a:latin typeface="Poppins Bold"/>
                          <a:ea typeface="Poppins Bold"/>
                          <a:cs typeface="Poppins Bold"/>
                          <a:sym typeface="Poppins Bold"/>
                        </a:rPr>
                        <a:t>Category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Bold"/>
                          <a:ea typeface="Poppins Bold"/>
                          <a:cs typeface="Poppins Bold"/>
                          <a:sym typeface="Poppins Bold"/>
                        </a:rPr>
                        <a:t>Users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Bold"/>
                          <a:ea typeface="Poppins Bold"/>
                          <a:cs typeface="Poppins Bold"/>
                          <a:sym typeface="Poppins Bold"/>
                        </a:rPr>
                        <a:t>Remarks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7555">
                <a:tc>
                  <a:txBody>
                    <a:bodyPr/>
                    <a:lstStyle/>
                    <a:p>
                      <a:pPr algn="ctr">
                        <a:lnSpc>
                          <a:spcPts val="2659"/>
                        </a:lnSpc>
                        <a:defRPr/>
                      </a:pPr>
                      <a:r>
                        <a:rPr lang="en-US" sz="1899">
                          <a:solidFill>
                            <a:srgbClr val="000000"/>
                          </a:solidFill>
                          <a:latin typeface="Poppins"/>
                          <a:ea typeface="Poppins"/>
                          <a:cs typeface="Poppins"/>
                          <a:sym typeface="Poppins"/>
                        </a:rPr>
                        <a:t>Primary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a:ea typeface="Poppins"/>
                          <a:cs typeface="Poppins"/>
                          <a:sym typeface="Poppins"/>
                        </a:rPr>
                        <a:t> Students,</a:t>
                      </a:r>
                      <a:endParaRPr lang="en-US" sz="1100"/>
                    </a:p>
                    <a:p>
                      <a:pPr algn="ctr">
                        <a:lnSpc>
                          <a:spcPts val="2659"/>
                        </a:lnSpc>
                      </a:pPr>
                      <a:r>
                        <a:rPr lang="en-US" sz="1899">
                          <a:solidFill>
                            <a:srgbClr val="000000"/>
                          </a:solidFill>
                          <a:latin typeface="Poppins"/>
                          <a:ea typeface="Poppins"/>
                          <a:cs typeface="Poppins"/>
                          <a:sym typeface="Poppins"/>
                        </a:rPr>
                        <a:t>Faculty Members</a:t>
                      </a:r>
                    </a:p>
                    <a:p>
                      <a:pPr algn="ctr">
                        <a:lnSpc>
                          <a:spcPts val="2659"/>
                        </a:lnSpc>
                      </a:pPr>
                      <a:endParaRPr lang="en-US" sz="1899">
                        <a:solidFill>
                          <a:srgbClr val="000000"/>
                        </a:solidFill>
                        <a:latin typeface="Poppins"/>
                        <a:ea typeface="Poppins"/>
                        <a:cs typeface="Poppins"/>
                        <a:sym typeface="Poppins"/>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a:ea typeface="Poppins"/>
                          <a:cs typeface="Poppins"/>
                          <a:sym typeface="Poppins"/>
                        </a:rPr>
                        <a:t>Students are the primary beneficiaries, utilizing GenAI features for</a:t>
                      </a:r>
                      <a:endParaRPr lang="en-US" sz="1100"/>
                    </a:p>
                    <a:p>
                      <a:pPr algn="l">
                        <a:lnSpc>
                          <a:spcPts val="2659"/>
                        </a:lnSpc>
                      </a:pPr>
                      <a:r>
                        <a:rPr lang="en-US" sz="1899">
                          <a:solidFill>
                            <a:srgbClr val="000000"/>
                          </a:solidFill>
                          <a:latin typeface="Poppins"/>
                          <a:ea typeface="Poppins"/>
                          <a:cs typeface="Poppins"/>
                          <a:sym typeface="Poppins"/>
                        </a:rPr>
                        <a:t>enhanced learning. </a:t>
                      </a:r>
                    </a:p>
                    <a:p>
                      <a:pPr algn="l">
                        <a:lnSpc>
                          <a:spcPts val="2659"/>
                        </a:lnSpc>
                      </a:pPr>
                      <a:r>
                        <a:rPr lang="en-US" sz="1899">
                          <a:solidFill>
                            <a:srgbClr val="000000"/>
                          </a:solidFill>
                          <a:latin typeface="Poppins"/>
                          <a:ea typeface="Poppins"/>
                          <a:cs typeface="Poppins"/>
                          <a:sym typeface="Poppins"/>
                        </a:rPr>
                        <a:t>Faculty members utilize insights and analytics derived from GenAI interactions to improve teaching and course material.</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79366">
                <a:tc>
                  <a:txBody>
                    <a:bodyPr/>
                    <a:lstStyle/>
                    <a:p>
                      <a:pPr algn="ctr">
                        <a:lnSpc>
                          <a:spcPts val="2659"/>
                        </a:lnSpc>
                        <a:defRPr/>
                      </a:pPr>
                      <a:r>
                        <a:rPr lang="en-US" sz="1899">
                          <a:solidFill>
                            <a:srgbClr val="000000"/>
                          </a:solidFill>
                          <a:latin typeface="Poppins"/>
                          <a:ea typeface="Poppins"/>
                          <a:cs typeface="Poppins"/>
                          <a:sym typeface="Poppins"/>
                        </a:rPr>
                        <a:t>Secondary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Poppins"/>
                          <a:ea typeface="Poppins"/>
                          <a:cs typeface="Poppins"/>
                          <a:sym typeface="Poppins"/>
                        </a:rPr>
                        <a:t>Support Staff</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a:ea typeface="Poppins"/>
                          <a:cs typeface="Poppins"/>
                          <a:sym typeface="Poppins"/>
                        </a:rPr>
                        <a:t>Support staff act as facilitators, addressing technical issues, providing guidance on GenAI features, and ensuring smooth operation.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04977">
                <a:tc>
                  <a:txBody>
                    <a:bodyPr/>
                    <a:lstStyle/>
                    <a:p>
                      <a:pPr algn="ctr">
                        <a:lnSpc>
                          <a:spcPts val="2659"/>
                        </a:lnSpc>
                        <a:defRPr/>
                      </a:pPr>
                      <a:r>
                        <a:rPr lang="en-US" sz="1899">
                          <a:solidFill>
                            <a:srgbClr val="000000"/>
                          </a:solidFill>
                          <a:latin typeface="Poppins"/>
                          <a:ea typeface="Poppins"/>
                          <a:cs typeface="Poppins"/>
                          <a:sym typeface="Poppins"/>
                        </a:rPr>
                        <a:t>Tertiary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Poppins"/>
                          <a:ea typeface="Poppins"/>
                          <a:cs typeface="Poppins"/>
                          <a:sym typeface="Poppins"/>
                        </a:rPr>
                        <a:t>Administrators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Poppins"/>
                          <a:ea typeface="Poppins"/>
                          <a:cs typeface="Poppins"/>
                          <a:sym typeface="Poppins"/>
                        </a:rPr>
                        <a:t>Administrators have overarching control, managing user roles, ensuring data privacy, analyzing GenAI impact, and overseeing system-level functions.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extBox 9"/>
          <p:cNvSpPr txBox="1"/>
          <p:nvPr/>
        </p:nvSpPr>
        <p:spPr>
          <a:xfrm>
            <a:off x="594138" y="1551164"/>
            <a:ext cx="8643192" cy="1216024"/>
          </a:xfrm>
          <a:prstGeom prst="rect">
            <a:avLst/>
          </a:prstGeom>
        </p:spPr>
        <p:txBody>
          <a:bodyPr lIns="0" tIns="0" rIns="0" bIns="0" rtlCol="0" anchor="t">
            <a:spAutoFit/>
          </a:bodyPr>
          <a:lstStyle/>
          <a:p>
            <a:pPr algn="l">
              <a:lnSpc>
                <a:spcPts val="8799"/>
              </a:lnSpc>
            </a:pPr>
            <a:r>
              <a:rPr lang="en-US" sz="7999">
                <a:solidFill>
                  <a:srgbClr val="FFFFFF"/>
                </a:solidFill>
                <a:latin typeface="Poppins Bold"/>
                <a:ea typeface="Poppins Bold"/>
                <a:cs typeface="Poppins Bold"/>
                <a:sym typeface="Poppins Bold"/>
              </a:rPr>
              <a:t>Types of users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sp>
        <p:nvSpPr>
          <p:cNvPr id="2" name="Freeform 2"/>
          <p:cNvSpPr/>
          <p:nvPr/>
        </p:nvSpPr>
        <p:spPr>
          <a:xfrm>
            <a:off x="6571586" y="2350274"/>
            <a:ext cx="11152471" cy="6612360"/>
          </a:xfrm>
          <a:custGeom>
            <a:avLst/>
            <a:gdLst/>
            <a:ahLst/>
            <a:cxnLst/>
            <a:rect l="l" t="t" r="r" b="b"/>
            <a:pathLst>
              <a:path w="11152471" h="6612360">
                <a:moveTo>
                  <a:pt x="0" y="0"/>
                </a:moveTo>
                <a:lnTo>
                  <a:pt x="11152471" y="0"/>
                </a:lnTo>
                <a:lnTo>
                  <a:pt x="11152471" y="6612360"/>
                </a:lnTo>
                <a:lnTo>
                  <a:pt x="0" y="6612360"/>
                </a:lnTo>
                <a:lnTo>
                  <a:pt x="0" y="0"/>
                </a:lnTo>
                <a:close/>
              </a:path>
            </a:pathLst>
          </a:custGeom>
          <a:blipFill>
            <a:blip r:embed="rId2">
              <a:extLst>
                <a:ext uri="{96DAC541-7B7A-43D3-8B79-37D633B846F1}">
                  <asvg:svgBlip xmlns:asvg="http://schemas.microsoft.com/office/drawing/2016/SVG/main" r:embed="rId3"/>
                </a:ext>
              </a:extLst>
            </a:blip>
            <a:stretch>
              <a:fillRect l="-4064" r="-1340"/>
            </a:stretch>
          </a:blipFill>
          <a:ln w="38100" cap="sq">
            <a:solidFill>
              <a:srgbClr val="FFFFFF"/>
            </a:solidFill>
            <a:prstDash val="solid"/>
            <a:miter/>
          </a:ln>
        </p:spPr>
      </p:sp>
      <p:grpSp>
        <p:nvGrpSpPr>
          <p:cNvPr id="3" name="Group 3"/>
          <p:cNvGrpSpPr/>
          <p:nvPr/>
        </p:nvGrpSpPr>
        <p:grpSpPr>
          <a:xfrm>
            <a:off x="750603" y="800100"/>
            <a:ext cx="16973454" cy="457200"/>
            <a:chOff x="0" y="0"/>
            <a:chExt cx="22631273" cy="609600"/>
          </a:xfrm>
        </p:grpSpPr>
        <p:sp>
          <p:nvSpPr>
            <p:cNvPr id="4" name="AutoShape 4"/>
            <p:cNvSpPr/>
            <p:nvPr/>
          </p:nvSpPr>
          <p:spPr>
            <a:xfrm>
              <a:off x="3706816" y="279400"/>
              <a:ext cx="18924456" cy="0"/>
            </a:xfrm>
            <a:prstGeom prst="line">
              <a:avLst/>
            </a:prstGeom>
            <a:ln w="50800" cap="flat">
              <a:solidFill>
                <a:srgbClr val="FFFFFF"/>
              </a:solidFill>
              <a:prstDash val="solid"/>
              <a:headEnd type="none" w="sm" len="sm"/>
              <a:tailEnd type="none" w="sm" len="sm"/>
            </a:ln>
          </p:spPr>
        </p:sp>
        <p:sp>
          <p:nvSpPr>
            <p:cNvPr id="5" name="TextBox 5"/>
            <p:cNvSpPr txBox="1"/>
            <p:nvPr/>
          </p:nvSpPr>
          <p:spPr>
            <a:xfrm>
              <a:off x="0" y="-57150"/>
              <a:ext cx="3087140" cy="6667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grpSp>
      <p:grpSp>
        <p:nvGrpSpPr>
          <p:cNvPr id="6" name="Group 6"/>
          <p:cNvGrpSpPr/>
          <p:nvPr/>
        </p:nvGrpSpPr>
        <p:grpSpPr>
          <a:xfrm>
            <a:off x="339330" y="3600450"/>
            <a:ext cx="5784259" cy="5362184"/>
            <a:chOff x="0" y="0"/>
            <a:chExt cx="1523426" cy="1412263"/>
          </a:xfrm>
        </p:grpSpPr>
        <p:sp>
          <p:nvSpPr>
            <p:cNvPr id="7" name="Freeform 7"/>
            <p:cNvSpPr/>
            <p:nvPr/>
          </p:nvSpPr>
          <p:spPr>
            <a:xfrm>
              <a:off x="0" y="0"/>
              <a:ext cx="1523426" cy="1412263"/>
            </a:xfrm>
            <a:custGeom>
              <a:avLst/>
              <a:gdLst/>
              <a:ahLst/>
              <a:cxnLst/>
              <a:rect l="l" t="t" r="r" b="b"/>
              <a:pathLst>
                <a:path w="1523426" h="1412263">
                  <a:moveTo>
                    <a:pt x="0" y="0"/>
                  </a:moveTo>
                  <a:lnTo>
                    <a:pt x="1523426" y="0"/>
                  </a:lnTo>
                  <a:lnTo>
                    <a:pt x="1523426" y="1412263"/>
                  </a:lnTo>
                  <a:lnTo>
                    <a:pt x="0" y="1412263"/>
                  </a:lnTo>
                  <a:close/>
                </a:path>
              </a:pathLst>
            </a:custGeom>
            <a:solidFill>
              <a:srgbClr val="FFFFFF"/>
            </a:solidFill>
          </p:spPr>
        </p:sp>
        <p:sp>
          <p:nvSpPr>
            <p:cNvPr id="8" name="TextBox 8"/>
            <p:cNvSpPr txBox="1"/>
            <p:nvPr/>
          </p:nvSpPr>
          <p:spPr>
            <a:xfrm>
              <a:off x="0" y="-66675"/>
              <a:ext cx="1523426" cy="1478938"/>
            </a:xfrm>
            <a:prstGeom prst="rect">
              <a:avLst/>
            </a:prstGeom>
          </p:spPr>
          <p:txBody>
            <a:bodyPr lIns="50800" tIns="50800" rIns="50800" bIns="50800" rtlCol="0" anchor="ctr"/>
            <a:lstStyle/>
            <a:p>
              <a:pPr algn="ctr">
                <a:lnSpc>
                  <a:spcPts val="3499"/>
                </a:lnSpc>
              </a:pPr>
              <a:endParaRPr/>
            </a:p>
          </p:txBody>
        </p:sp>
      </p:grpSp>
      <p:sp>
        <p:nvSpPr>
          <p:cNvPr id="9" name="TextBox 9"/>
          <p:cNvSpPr txBox="1"/>
          <p:nvPr/>
        </p:nvSpPr>
        <p:spPr>
          <a:xfrm>
            <a:off x="339330" y="2226573"/>
            <a:ext cx="6251307" cy="1216024"/>
          </a:xfrm>
          <a:prstGeom prst="rect">
            <a:avLst/>
          </a:prstGeom>
        </p:spPr>
        <p:txBody>
          <a:bodyPr lIns="0" tIns="0" rIns="0" bIns="0" rtlCol="0" anchor="t">
            <a:spAutoFit/>
          </a:bodyPr>
          <a:lstStyle/>
          <a:p>
            <a:pPr algn="l">
              <a:lnSpc>
                <a:spcPts val="8799"/>
              </a:lnSpc>
            </a:pPr>
            <a:r>
              <a:rPr lang="en-US" sz="7999">
                <a:solidFill>
                  <a:srgbClr val="FFFFFF"/>
                </a:solidFill>
                <a:latin typeface="Poppins Bold"/>
                <a:ea typeface="Poppins Bold"/>
                <a:cs typeface="Poppins Bold"/>
                <a:sym typeface="Poppins Bold"/>
              </a:rPr>
              <a:t>Storyboard</a:t>
            </a:r>
          </a:p>
        </p:txBody>
      </p:sp>
      <p:sp>
        <p:nvSpPr>
          <p:cNvPr id="10" name="TextBox 10"/>
          <p:cNvSpPr txBox="1"/>
          <p:nvPr/>
        </p:nvSpPr>
        <p:spPr>
          <a:xfrm>
            <a:off x="594138" y="3675875"/>
            <a:ext cx="5300123" cy="4949519"/>
          </a:xfrm>
          <a:prstGeom prst="rect">
            <a:avLst/>
          </a:prstGeom>
        </p:spPr>
        <p:txBody>
          <a:bodyPr lIns="0" tIns="0" rIns="0" bIns="0" rtlCol="0" anchor="t">
            <a:spAutoFit/>
          </a:bodyPr>
          <a:lstStyle/>
          <a:p>
            <a:pPr algn="l">
              <a:lnSpc>
                <a:spcPts val="3056"/>
              </a:lnSpc>
            </a:pPr>
            <a:r>
              <a:rPr lang="en-US" sz="2023">
                <a:solidFill>
                  <a:srgbClr val="000000"/>
                </a:solidFill>
                <a:latin typeface="Poppins"/>
                <a:ea typeface="Poppins"/>
                <a:cs typeface="Poppins"/>
                <a:sym typeface="Poppins"/>
              </a:rPr>
              <a:t>It's quiz time, and as usual, Mr. Blue finds himself behind on his preparations. Unsure of where to begin, he decides to reach out to the class topper for advice. To his surprise, he learns about new features on the SEEK portal that he hadn't discovered before. These features promise to make his quiz preparation much easier. Excited by this revelation, Mr. Blue is now more confident about getting ready for the quiz, thanks to the helpful tips from the topper and the useful tools on the SEEK portal.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grpSp>
        <p:nvGrpSpPr>
          <p:cNvPr id="2" name="Group 2"/>
          <p:cNvGrpSpPr/>
          <p:nvPr/>
        </p:nvGrpSpPr>
        <p:grpSpPr>
          <a:xfrm>
            <a:off x="750603" y="800100"/>
            <a:ext cx="16973454" cy="457200"/>
            <a:chOff x="0" y="0"/>
            <a:chExt cx="22631273" cy="609600"/>
          </a:xfrm>
        </p:grpSpPr>
        <p:sp>
          <p:nvSpPr>
            <p:cNvPr id="3" name="AutoShape 3"/>
            <p:cNvSpPr/>
            <p:nvPr/>
          </p:nvSpPr>
          <p:spPr>
            <a:xfrm>
              <a:off x="3706816" y="279400"/>
              <a:ext cx="18924456" cy="0"/>
            </a:xfrm>
            <a:prstGeom prst="line">
              <a:avLst/>
            </a:prstGeom>
            <a:ln w="50800" cap="flat">
              <a:solidFill>
                <a:srgbClr val="FFFFFF"/>
              </a:solidFill>
              <a:prstDash val="solid"/>
              <a:headEnd type="none" w="sm" len="sm"/>
              <a:tailEnd type="none" w="sm" len="sm"/>
            </a:ln>
          </p:spPr>
        </p:sp>
        <p:sp>
          <p:nvSpPr>
            <p:cNvPr id="4" name="TextBox 4"/>
            <p:cNvSpPr txBox="1"/>
            <p:nvPr/>
          </p:nvSpPr>
          <p:spPr>
            <a:xfrm>
              <a:off x="0" y="-57150"/>
              <a:ext cx="3087140" cy="6667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grpSp>
      <p:sp>
        <p:nvSpPr>
          <p:cNvPr id="5" name="Freeform 5"/>
          <p:cNvSpPr/>
          <p:nvPr/>
        </p:nvSpPr>
        <p:spPr>
          <a:xfrm>
            <a:off x="6571586" y="2398290"/>
            <a:ext cx="11151737" cy="6612360"/>
          </a:xfrm>
          <a:custGeom>
            <a:avLst/>
            <a:gdLst/>
            <a:ahLst/>
            <a:cxnLst/>
            <a:rect l="l" t="t" r="r" b="b"/>
            <a:pathLst>
              <a:path w="11151737" h="6612360">
                <a:moveTo>
                  <a:pt x="0" y="0"/>
                </a:moveTo>
                <a:lnTo>
                  <a:pt x="11151737" y="0"/>
                </a:lnTo>
                <a:lnTo>
                  <a:pt x="11151737" y="6612360"/>
                </a:lnTo>
                <a:lnTo>
                  <a:pt x="0" y="6612360"/>
                </a:lnTo>
                <a:lnTo>
                  <a:pt x="0" y="0"/>
                </a:lnTo>
                <a:close/>
              </a:path>
            </a:pathLst>
          </a:custGeom>
          <a:blipFill>
            <a:blip r:embed="rId2">
              <a:extLst>
                <a:ext uri="{96DAC541-7B7A-43D3-8B79-37D633B846F1}">
                  <asvg:svgBlip xmlns:asvg="http://schemas.microsoft.com/office/drawing/2016/SVG/main" r:embed="rId3"/>
                </a:ext>
              </a:extLst>
            </a:blip>
            <a:stretch>
              <a:fillRect l="-3302" r="-2110"/>
            </a:stretch>
          </a:blipFill>
          <a:ln w="38100" cap="sq">
            <a:solidFill>
              <a:srgbClr val="FFFFFF"/>
            </a:solidFill>
            <a:prstDash val="solid"/>
            <a:miter/>
          </a:ln>
        </p:spPr>
      </p:sp>
      <p:grpSp>
        <p:nvGrpSpPr>
          <p:cNvPr id="6" name="Group 6"/>
          <p:cNvGrpSpPr/>
          <p:nvPr/>
        </p:nvGrpSpPr>
        <p:grpSpPr>
          <a:xfrm>
            <a:off x="358380" y="3417233"/>
            <a:ext cx="5785896" cy="6574492"/>
            <a:chOff x="0" y="0"/>
            <a:chExt cx="1523857" cy="1731553"/>
          </a:xfrm>
        </p:grpSpPr>
        <p:sp>
          <p:nvSpPr>
            <p:cNvPr id="7" name="Freeform 7"/>
            <p:cNvSpPr/>
            <p:nvPr/>
          </p:nvSpPr>
          <p:spPr>
            <a:xfrm>
              <a:off x="0" y="0"/>
              <a:ext cx="1523857" cy="1731553"/>
            </a:xfrm>
            <a:custGeom>
              <a:avLst/>
              <a:gdLst/>
              <a:ahLst/>
              <a:cxnLst/>
              <a:rect l="l" t="t" r="r" b="b"/>
              <a:pathLst>
                <a:path w="1523857" h="1731553">
                  <a:moveTo>
                    <a:pt x="0" y="0"/>
                  </a:moveTo>
                  <a:lnTo>
                    <a:pt x="1523857" y="0"/>
                  </a:lnTo>
                  <a:lnTo>
                    <a:pt x="1523857" y="1731553"/>
                  </a:lnTo>
                  <a:lnTo>
                    <a:pt x="0" y="1731553"/>
                  </a:lnTo>
                  <a:close/>
                </a:path>
              </a:pathLst>
            </a:custGeom>
            <a:solidFill>
              <a:srgbClr val="FFFFFF"/>
            </a:solidFill>
          </p:spPr>
        </p:sp>
        <p:sp>
          <p:nvSpPr>
            <p:cNvPr id="8" name="TextBox 8"/>
            <p:cNvSpPr txBox="1"/>
            <p:nvPr/>
          </p:nvSpPr>
          <p:spPr>
            <a:xfrm>
              <a:off x="0" y="-66675"/>
              <a:ext cx="1523857" cy="1798228"/>
            </a:xfrm>
            <a:prstGeom prst="rect">
              <a:avLst/>
            </a:prstGeom>
          </p:spPr>
          <p:txBody>
            <a:bodyPr lIns="50800" tIns="50800" rIns="50800" bIns="50800" rtlCol="0" anchor="ctr"/>
            <a:lstStyle/>
            <a:p>
              <a:pPr algn="ctr">
                <a:lnSpc>
                  <a:spcPts val="3499"/>
                </a:lnSpc>
              </a:pPr>
              <a:endParaRPr/>
            </a:p>
          </p:txBody>
        </p:sp>
      </p:grpSp>
      <p:sp>
        <p:nvSpPr>
          <p:cNvPr id="9" name="TextBox 9"/>
          <p:cNvSpPr txBox="1"/>
          <p:nvPr/>
        </p:nvSpPr>
        <p:spPr>
          <a:xfrm>
            <a:off x="358380" y="2036073"/>
            <a:ext cx="6251307" cy="1216024"/>
          </a:xfrm>
          <a:prstGeom prst="rect">
            <a:avLst/>
          </a:prstGeom>
        </p:spPr>
        <p:txBody>
          <a:bodyPr lIns="0" tIns="0" rIns="0" bIns="0" rtlCol="0" anchor="t">
            <a:spAutoFit/>
          </a:bodyPr>
          <a:lstStyle/>
          <a:p>
            <a:pPr algn="l">
              <a:lnSpc>
                <a:spcPts val="8799"/>
              </a:lnSpc>
            </a:pPr>
            <a:r>
              <a:rPr lang="en-US" sz="7999">
                <a:solidFill>
                  <a:srgbClr val="FFFFFF"/>
                </a:solidFill>
                <a:latin typeface="Poppins Bold"/>
                <a:ea typeface="Poppins Bold"/>
                <a:cs typeface="Poppins Bold"/>
                <a:sym typeface="Poppins Bold"/>
              </a:rPr>
              <a:t>Storyboard</a:t>
            </a:r>
          </a:p>
        </p:txBody>
      </p:sp>
      <p:sp>
        <p:nvSpPr>
          <p:cNvPr id="10" name="TextBox 10"/>
          <p:cNvSpPr txBox="1"/>
          <p:nvPr/>
        </p:nvSpPr>
        <p:spPr>
          <a:xfrm>
            <a:off x="524005" y="3480106"/>
            <a:ext cx="5454645" cy="6473519"/>
          </a:xfrm>
          <a:prstGeom prst="rect">
            <a:avLst/>
          </a:prstGeom>
        </p:spPr>
        <p:txBody>
          <a:bodyPr lIns="0" tIns="0" rIns="0" bIns="0" rtlCol="0" anchor="t">
            <a:spAutoFit/>
          </a:bodyPr>
          <a:lstStyle/>
          <a:p>
            <a:pPr marL="0" lvl="0" indent="0" algn="l">
              <a:lnSpc>
                <a:spcPts val="3056"/>
              </a:lnSpc>
              <a:spcBef>
                <a:spcPct val="0"/>
              </a:spcBef>
            </a:pPr>
            <a:r>
              <a:rPr lang="en-US" sz="2023" u="none" strike="noStrike">
                <a:solidFill>
                  <a:srgbClr val="000000"/>
                </a:solidFill>
                <a:latin typeface="Poppins"/>
                <a:ea typeface="Poppins"/>
                <a:cs typeface="Poppins"/>
                <a:sym typeface="Poppins"/>
              </a:rPr>
              <a:t>To his surprise, he discovers that the SEEK portal has integrated Gen AI features. One of these is summary generation, allowing him to quickly generate summaries of lectures, saving valuable time on preparation. Another feature provides external resources for the topic he's studying, offering the extra help needed to fully grasp the concepts. The third and most impressive feature is custom chat prompts, which enable him to ask questions on any topic without needing to switch to a different chatbot website, keeping him focused within the study environment. When the topper shares all of this with him, he's excited to start using these powerful tools.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sp>
        <p:nvSpPr>
          <p:cNvPr id="2" name="AutoShape 2"/>
          <p:cNvSpPr/>
          <p:nvPr/>
        </p:nvSpPr>
        <p:spPr>
          <a:xfrm>
            <a:off x="3065958" y="834736"/>
            <a:ext cx="14193342" cy="0"/>
          </a:xfrm>
          <a:prstGeom prst="line">
            <a:avLst/>
          </a:prstGeom>
          <a:ln w="38100" cap="flat">
            <a:solidFill>
              <a:srgbClr val="FFFFFF"/>
            </a:solidFill>
            <a:prstDash val="solid"/>
            <a:headEnd type="none" w="sm" len="sm"/>
            <a:tailEnd type="none" w="sm" len="sm"/>
          </a:ln>
        </p:spPr>
      </p:sp>
      <p:grpSp>
        <p:nvGrpSpPr>
          <p:cNvPr id="3" name="Group 3"/>
          <p:cNvGrpSpPr/>
          <p:nvPr/>
        </p:nvGrpSpPr>
        <p:grpSpPr>
          <a:xfrm>
            <a:off x="579071" y="1757526"/>
            <a:ext cx="11185235" cy="7302029"/>
            <a:chOff x="0" y="0"/>
            <a:chExt cx="14913646" cy="9736038"/>
          </a:xfrm>
        </p:grpSpPr>
        <p:sp>
          <p:nvSpPr>
            <p:cNvPr id="4" name="Freeform 4"/>
            <p:cNvSpPr/>
            <p:nvPr/>
          </p:nvSpPr>
          <p:spPr>
            <a:xfrm>
              <a:off x="0" y="0"/>
              <a:ext cx="14913646" cy="9736038"/>
            </a:xfrm>
            <a:custGeom>
              <a:avLst/>
              <a:gdLst/>
              <a:ahLst/>
              <a:cxnLst/>
              <a:rect l="l" t="t" r="r" b="b"/>
              <a:pathLst>
                <a:path w="14913646" h="9736038">
                  <a:moveTo>
                    <a:pt x="0" y="0"/>
                  </a:moveTo>
                  <a:lnTo>
                    <a:pt x="14913646" y="0"/>
                  </a:lnTo>
                  <a:lnTo>
                    <a:pt x="14913646" y="9736038"/>
                  </a:lnTo>
                  <a:lnTo>
                    <a:pt x="0" y="9736038"/>
                  </a:lnTo>
                  <a:lnTo>
                    <a:pt x="0" y="0"/>
                  </a:lnTo>
                  <a:close/>
                </a:path>
              </a:pathLst>
            </a:custGeom>
            <a:blipFill>
              <a:blip r:embed="rId2">
                <a:extLst>
                  <a:ext uri="{96DAC541-7B7A-43D3-8B79-37D633B846F1}">
                    <asvg:svgBlip xmlns:asvg="http://schemas.microsoft.com/office/drawing/2016/SVG/main" r:embed="rId3"/>
                  </a:ext>
                </a:extLst>
              </a:blip>
              <a:stretch>
                <a:fillRect/>
              </a:stretch>
            </a:blipFill>
            <a:ln w="47625" cap="sq">
              <a:solidFill>
                <a:srgbClr val="FFFFFF"/>
              </a:solidFill>
              <a:prstDash val="solid"/>
              <a:miter/>
            </a:ln>
          </p:spPr>
        </p:sp>
        <p:grpSp>
          <p:nvGrpSpPr>
            <p:cNvPr id="5" name="Group 5"/>
            <p:cNvGrpSpPr/>
            <p:nvPr/>
          </p:nvGrpSpPr>
          <p:grpSpPr>
            <a:xfrm>
              <a:off x="12189913" y="5297862"/>
              <a:ext cx="2600217" cy="1978839"/>
              <a:chOff x="0" y="0"/>
              <a:chExt cx="688595" cy="524041"/>
            </a:xfrm>
          </p:grpSpPr>
          <p:sp>
            <p:nvSpPr>
              <p:cNvPr id="6" name="Freeform 6"/>
              <p:cNvSpPr/>
              <p:nvPr/>
            </p:nvSpPr>
            <p:spPr>
              <a:xfrm>
                <a:off x="0" y="0"/>
                <a:ext cx="688595" cy="524041"/>
              </a:xfrm>
              <a:custGeom>
                <a:avLst/>
                <a:gdLst/>
                <a:ahLst/>
                <a:cxnLst/>
                <a:rect l="l" t="t" r="r" b="b"/>
                <a:pathLst>
                  <a:path w="688595" h="524041">
                    <a:moveTo>
                      <a:pt x="0" y="0"/>
                    </a:moveTo>
                    <a:lnTo>
                      <a:pt x="688595" y="0"/>
                    </a:lnTo>
                    <a:lnTo>
                      <a:pt x="688595" y="524041"/>
                    </a:lnTo>
                    <a:lnTo>
                      <a:pt x="0" y="524041"/>
                    </a:lnTo>
                    <a:close/>
                  </a:path>
                </a:pathLst>
              </a:custGeom>
              <a:solidFill>
                <a:srgbClr val="D9D9D9"/>
              </a:solidFill>
            </p:spPr>
          </p:sp>
          <p:sp>
            <p:nvSpPr>
              <p:cNvPr id="7" name="TextBox 7"/>
              <p:cNvSpPr txBox="1"/>
              <p:nvPr/>
            </p:nvSpPr>
            <p:spPr>
              <a:xfrm>
                <a:off x="0" y="-66675"/>
                <a:ext cx="688595" cy="590716"/>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12435079" y="7522200"/>
              <a:ext cx="1907358" cy="361751"/>
              <a:chOff x="0" y="0"/>
              <a:chExt cx="505111" cy="95800"/>
            </a:xfrm>
          </p:grpSpPr>
          <p:sp>
            <p:nvSpPr>
              <p:cNvPr id="9" name="Freeform 9"/>
              <p:cNvSpPr/>
              <p:nvPr/>
            </p:nvSpPr>
            <p:spPr>
              <a:xfrm>
                <a:off x="0" y="0"/>
                <a:ext cx="505111" cy="95800"/>
              </a:xfrm>
              <a:custGeom>
                <a:avLst/>
                <a:gdLst/>
                <a:ahLst/>
                <a:cxnLst/>
                <a:rect l="l" t="t" r="r" b="b"/>
                <a:pathLst>
                  <a:path w="505111" h="95800">
                    <a:moveTo>
                      <a:pt x="0" y="0"/>
                    </a:moveTo>
                    <a:lnTo>
                      <a:pt x="505111" y="0"/>
                    </a:lnTo>
                    <a:lnTo>
                      <a:pt x="505111" y="95800"/>
                    </a:lnTo>
                    <a:lnTo>
                      <a:pt x="0" y="95800"/>
                    </a:lnTo>
                    <a:close/>
                  </a:path>
                </a:pathLst>
              </a:custGeom>
              <a:solidFill>
                <a:srgbClr val="FFFFFF"/>
              </a:solidFill>
            </p:spPr>
          </p:sp>
          <p:sp>
            <p:nvSpPr>
              <p:cNvPr id="10" name="TextBox 10"/>
              <p:cNvSpPr txBox="1"/>
              <p:nvPr/>
            </p:nvSpPr>
            <p:spPr>
              <a:xfrm>
                <a:off x="0" y="-66675"/>
                <a:ext cx="505111" cy="162475"/>
              </a:xfrm>
              <a:prstGeom prst="rect">
                <a:avLst/>
              </a:prstGeom>
            </p:spPr>
            <p:txBody>
              <a:bodyPr lIns="50800" tIns="50800" rIns="50800" bIns="50800" rtlCol="0" anchor="ctr"/>
              <a:lstStyle/>
              <a:p>
                <a:pPr algn="ctr">
                  <a:lnSpc>
                    <a:spcPts val="3499"/>
                  </a:lnSpc>
                </a:pPr>
                <a:endParaRPr/>
              </a:p>
            </p:txBody>
          </p:sp>
        </p:grpSp>
        <p:sp>
          <p:nvSpPr>
            <p:cNvPr id="11" name="TextBox 11"/>
            <p:cNvSpPr txBox="1"/>
            <p:nvPr/>
          </p:nvSpPr>
          <p:spPr>
            <a:xfrm>
              <a:off x="12622929" y="7550321"/>
              <a:ext cx="1231241" cy="261557"/>
            </a:xfrm>
            <a:prstGeom prst="rect">
              <a:avLst/>
            </a:prstGeom>
          </p:spPr>
          <p:txBody>
            <a:bodyPr lIns="0" tIns="0" rIns="0" bIns="0" rtlCol="0" anchor="t">
              <a:spAutoFit/>
            </a:bodyPr>
            <a:lstStyle/>
            <a:p>
              <a:pPr algn="ctr">
                <a:lnSpc>
                  <a:spcPts val="1723"/>
                </a:lnSpc>
              </a:pPr>
              <a:r>
                <a:rPr lang="en-US" sz="1230">
                  <a:solidFill>
                    <a:srgbClr val="000000"/>
                  </a:solidFill>
                  <a:latin typeface="Canva Sans 2 Bold"/>
                  <a:ea typeface="Canva Sans 2 Bold"/>
                  <a:cs typeface="Canva Sans 2 Bold"/>
                  <a:sym typeface="Canva Sans 2 Bold"/>
                </a:rPr>
                <a:t>Summarize </a:t>
              </a:r>
            </a:p>
          </p:txBody>
        </p:sp>
        <p:sp>
          <p:nvSpPr>
            <p:cNvPr id="12" name="TextBox 12"/>
            <p:cNvSpPr txBox="1"/>
            <p:nvPr/>
          </p:nvSpPr>
          <p:spPr>
            <a:xfrm>
              <a:off x="12622929" y="6741506"/>
              <a:ext cx="1531657" cy="347605"/>
            </a:xfrm>
            <a:prstGeom prst="rect">
              <a:avLst/>
            </a:prstGeom>
          </p:spPr>
          <p:txBody>
            <a:bodyPr lIns="0" tIns="0" rIns="0" bIns="0" rtlCol="0" anchor="t">
              <a:spAutoFit/>
            </a:bodyPr>
            <a:lstStyle/>
            <a:p>
              <a:pPr algn="ctr">
                <a:lnSpc>
                  <a:spcPts val="2205"/>
                </a:lnSpc>
              </a:pPr>
              <a:r>
                <a:rPr lang="en-US" sz="1575">
                  <a:solidFill>
                    <a:srgbClr val="636363"/>
                  </a:solidFill>
                  <a:latin typeface="Canva Sans 2 Bold"/>
                  <a:ea typeface="Canva Sans 2 Bold"/>
                  <a:cs typeface="Canva Sans 2 Bold"/>
                  <a:sym typeface="Canva Sans 2 Bold"/>
                </a:rPr>
                <a:t>Choose one</a:t>
              </a:r>
            </a:p>
          </p:txBody>
        </p:sp>
      </p:grpSp>
      <p:grpSp>
        <p:nvGrpSpPr>
          <p:cNvPr id="13" name="Group 13"/>
          <p:cNvGrpSpPr/>
          <p:nvPr/>
        </p:nvGrpSpPr>
        <p:grpSpPr>
          <a:xfrm>
            <a:off x="9382125" y="6272781"/>
            <a:ext cx="2565074" cy="2985519"/>
            <a:chOff x="0" y="0"/>
            <a:chExt cx="675575" cy="786309"/>
          </a:xfrm>
        </p:grpSpPr>
        <p:sp>
          <p:nvSpPr>
            <p:cNvPr id="14" name="Freeform 14"/>
            <p:cNvSpPr/>
            <p:nvPr/>
          </p:nvSpPr>
          <p:spPr>
            <a:xfrm>
              <a:off x="0" y="0"/>
              <a:ext cx="675575" cy="786309"/>
            </a:xfrm>
            <a:custGeom>
              <a:avLst/>
              <a:gdLst/>
              <a:ahLst/>
              <a:cxnLst/>
              <a:rect l="l" t="t" r="r" b="b"/>
              <a:pathLst>
                <a:path w="675575" h="786309">
                  <a:moveTo>
                    <a:pt x="0" y="0"/>
                  </a:moveTo>
                  <a:lnTo>
                    <a:pt x="675575" y="0"/>
                  </a:lnTo>
                  <a:lnTo>
                    <a:pt x="675575" y="786309"/>
                  </a:lnTo>
                  <a:lnTo>
                    <a:pt x="0" y="786309"/>
                  </a:lnTo>
                  <a:close/>
                </a:path>
              </a:pathLst>
            </a:custGeom>
            <a:solidFill>
              <a:srgbClr val="000000">
                <a:alpha val="0"/>
              </a:srgbClr>
            </a:solidFill>
            <a:ln w="38100" cap="sq">
              <a:solidFill>
                <a:srgbClr val="A80404"/>
              </a:solidFill>
              <a:prstDash val="solid"/>
              <a:miter/>
            </a:ln>
          </p:spPr>
        </p:sp>
        <p:sp>
          <p:nvSpPr>
            <p:cNvPr id="15" name="TextBox 15"/>
            <p:cNvSpPr txBox="1"/>
            <p:nvPr/>
          </p:nvSpPr>
          <p:spPr>
            <a:xfrm>
              <a:off x="0" y="-66675"/>
              <a:ext cx="675575" cy="852984"/>
            </a:xfrm>
            <a:prstGeom prst="rect">
              <a:avLst/>
            </a:prstGeom>
          </p:spPr>
          <p:txBody>
            <a:bodyPr lIns="50800" tIns="50800" rIns="50800" bIns="50800" rtlCol="0" anchor="ctr"/>
            <a:lstStyle/>
            <a:p>
              <a:pPr algn="ctr">
                <a:lnSpc>
                  <a:spcPts val="3499"/>
                </a:lnSpc>
              </a:pPr>
              <a:endParaRPr/>
            </a:p>
          </p:txBody>
        </p:sp>
      </p:grpSp>
      <p:sp>
        <p:nvSpPr>
          <p:cNvPr id="16" name="TextBox 16"/>
          <p:cNvSpPr txBox="1"/>
          <p:nvPr/>
        </p:nvSpPr>
        <p:spPr>
          <a:xfrm>
            <a:off x="750603" y="548986"/>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grpSp>
        <p:nvGrpSpPr>
          <p:cNvPr id="17" name="Group 17"/>
          <p:cNvGrpSpPr/>
          <p:nvPr/>
        </p:nvGrpSpPr>
        <p:grpSpPr>
          <a:xfrm>
            <a:off x="12428916" y="2208744"/>
            <a:ext cx="5859084" cy="6399592"/>
            <a:chOff x="0" y="0"/>
            <a:chExt cx="7812113" cy="8532790"/>
          </a:xfrm>
        </p:grpSpPr>
        <p:sp>
          <p:nvSpPr>
            <p:cNvPr id="18" name="TextBox 18"/>
            <p:cNvSpPr txBox="1"/>
            <p:nvPr/>
          </p:nvSpPr>
          <p:spPr>
            <a:xfrm>
              <a:off x="0" y="0"/>
              <a:ext cx="7812113" cy="1621366"/>
            </a:xfrm>
            <a:prstGeom prst="rect">
              <a:avLst/>
            </a:prstGeom>
          </p:spPr>
          <p:txBody>
            <a:bodyPr lIns="0" tIns="0" rIns="0" bIns="0" rtlCol="0" anchor="t">
              <a:spAutoFit/>
            </a:bodyPr>
            <a:lstStyle/>
            <a:p>
              <a:pPr algn="l">
                <a:lnSpc>
                  <a:spcPts val="8799"/>
                </a:lnSpc>
              </a:pPr>
              <a:r>
                <a:rPr lang="en-US" sz="7999">
                  <a:solidFill>
                    <a:srgbClr val="FFFFFF"/>
                  </a:solidFill>
                  <a:latin typeface="Poppins Bold"/>
                  <a:ea typeface="Poppins Bold"/>
                  <a:cs typeface="Poppins Bold"/>
                  <a:sym typeface="Poppins Bold"/>
                </a:rPr>
                <a:t>Wireframe</a:t>
              </a:r>
            </a:p>
          </p:txBody>
        </p:sp>
        <p:sp>
          <p:nvSpPr>
            <p:cNvPr id="19" name="TextBox 19"/>
            <p:cNvSpPr txBox="1"/>
            <p:nvPr/>
          </p:nvSpPr>
          <p:spPr>
            <a:xfrm>
              <a:off x="240003" y="1882821"/>
              <a:ext cx="6896959" cy="6649969"/>
            </a:xfrm>
            <a:prstGeom prst="rect">
              <a:avLst/>
            </a:prstGeom>
          </p:spPr>
          <p:txBody>
            <a:bodyPr lIns="0" tIns="0" rIns="0" bIns="0" rtlCol="0" anchor="t">
              <a:spAutoFit/>
            </a:bodyPr>
            <a:lstStyle/>
            <a:p>
              <a:pPr algn="l">
                <a:lnSpc>
                  <a:spcPts val="2693"/>
                </a:lnSpc>
              </a:pPr>
              <a:r>
                <a:rPr lang="en-US" sz="1923">
                  <a:solidFill>
                    <a:srgbClr val="FFFFFF"/>
                  </a:solidFill>
                  <a:latin typeface="Poppins"/>
                  <a:ea typeface="Poppins"/>
                  <a:cs typeface="Poppins"/>
                  <a:sym typeface="Poppins"/>
                </a:rPr>
                <a:t>The wireframe displays our chatbot integrated into the Seek portal, positioned at the far right side of the screen.</a:t>
              </a:r>
            </a:p>
            <a:p>
              <a:pPr algn="l">
                <a:lnSpc>
                  <a:spcPts val="2693"/>
                </a:lnSpc>
              </a:pPr>
              <a:endParaRPr lang="en-US" sz="1923">
                <a:solidFill>
                  <a:srgbClr val="FFFFFF"/>
                </a:solidFill>
                <a:latin typeface="Poppins"/>
                <a:ea typeface="Poppins"/>
                <a:cs typeface="Poppins"/>
                <a:sym typeface="Poppins"/>
              </a:endParaRPr>
            </a:p>
            <a:p>
              <a:pPr algn="l">
                <a:lnSpc>
                  <a:spcPts val="2693"/>
                </a:lnSpc>
              </a:pPr>
              <a:r>
                <a:rPr lang="en-US" sz="1923">
                  <a:solidFill>
                    <a:srgbClr val="FFFFFF"/>
                  </a:solidFill>
                  <a:latin typeface="Poppins"/>
                  <a:ea typeface="Poppins"/>
                  <a:cs typeface="Poppins"/>
                  <a:sym typeface="Poppins"/>
                </a:rPr>
                <a:t>1. The </a:t>
              </a:r>
              <a:r>
                <a:rPr lang="en-US" sz="1923">
                  <a:solidFill>
                    <a:srgbClr val="FFFFFF"/>
                  </a:solidFill>
                  <a:latin typeface="Poppins Bold"/>
                  <a:ea typeface="Poppins Bold"/>
                  <a:cs typeface="Poppins Bold"/>
                  <a:sym typeface="Poppins Bold"/>
                </a:rPr>
                <a:t>Summarize </a:t>
              </a:r>
              <a:r>
                <a:rPr lang="en-US" sz="1923">
                  <a:solidFill>
                    <a:srgbClr val="FFFFFF"/>
                  </a:solidFill>
                  <a:latin typeface="Poppins"/>
                  <a:ea typeface="Poppins"/>
                  <a:cs typeface="Poppins"/>
                  <a:sym typeface="Poppins"/>
                </a:rPr>
                <a:t>button allows users to generate a summary of the opened lecture.</a:t>
              </a:r>
            </a:p>
            <a:p>
              <a:pPr algn="l">
                <a:lnSpc>
                  <a:spcPts val="2693"/>
                </a:lnSpc>
              </a:pPr>
              <a:endParaRPr lang="en-US" sz="1923">
                <a:solidFill>
                  <a:srgbClr val="FFFFFF"/>
                </a:solidFill>
                <a:latin typeface="Poppins"/>
                <a:ea typeface="Poppins"/>
                <a:cs typeface="Poppins"/>
                <a:sym typeface="Poppins"/>
              </a:endParaRPr>
            </a:p>
            <a:p>
              <a:pPr algn="l">
                <a:lnSpc>
                  <a:spcPts val="2693"/>
                </a:lnSpc>
              </a:pPr>
              <a:r>
                <a:rPr lang="en-US" sz="1923">
                  <a:solidFill>
                    <a:srgbClr val="FFFFFF"/>
                  </a:solidFill>
                  <a:latin typeface="Poppins"/>
                  <a:ea typeface="Poppins"/>
                  <a:cs typeface="Poppins"/>
                  <a:sym typeface="Poppins"/>
                </a:rPr>
                <a:t>2. </a:t>
              </a:r>
              <a:r>
                <a:rPr lang="en-US" sz="1923">
                  <a:solidFill>
                    <a:srgbClr val="FFFFFF"/>
                  </a:solidFill>
                  <a:latin typeface="Poppins Bold"/>
                  <a:ea typeface="Poppins Bold"/>
                  <a:cs typeface="Poppins Bold"/>
                  <a:sym typeface="Poppins Bold"/>
                </a:rPr>
                <a:t>External Resources </a:t>
              </a:r>
              <a:r>
                <a:rPr lang="en-US" sz="1923">
                  <a:solidFill>
                    <a:srgbClr val="FFFFFF"/>
                  </a:solidFill>
                  <a:latin typeface="Poppins"/>
                  <a:ea typeface="Poppins"/>
                  <a:cs typeface="Poppins"/>
                  <a:sym typeface="Poppins"/>
                </a:rPr>
                <a:t>provide a list of internet-based resources related to the lecture.</a:t>
              </a:r>
            </a:p>
            <a:p>
              <a:pPr algn="l">
                <a:lnSpc>
                  <a:spcPts val="2693"/>
                </a:lnSpc>
              </a:pPr>
              <a:endParaRPr lang="en-US" sz="1923">
                <a:solidFill>
                  <a:srgbClr val="FFFFFF"/>
                </a:solidFill>
                <a:latin typeface="Poppins"/>
                <a:ea typeface="Poppins"/>
                <a:cs typeface="Poppins"/>
                <a:sym typeface="Poppins"/>
              </a:endParaRPr>
            </a:p>
            <a:p>
              <a:pPr algn="l">
                <a:lnSpc>
                  <a:spcPts val="2693"/>
                </a:lnSpc>
              </a:pPr>
              <a:r>
                <a:rPr lang="en-US" sz="1923">
                  <a:solidFill>
                    <a:srgbClr val="FFFFFF"/>
                  </a:solidFill>
                  <a:latin typeface="Poppins"/>
                  <a:ea typeface="Poppins"/>
                  <a:cs typeface="Poppins"/>
                  <a:sym typeface="Poppins"/>
                </a:rPr>
                <a:t>3. </a:t>
              </a:r>
              <a:r>
                <a:rPr lang="en-US" sz="1923">
                  <a:solidFill>
                    <a:srgbClr val="FFFFFF"/>
                  </a:solidFill>
                  <a:latin typeface="Poppins Bold"/>
                  <a:ea typeface="Poppins Bold"/>
                  <a:cs typeface="Poppins Bold"/>
                  <a:sym typeface="Poppins Bold"/>
                </a:rPr>
                <a:t>Custom Chat </a:t>
              </a:r>
              <a:r>
                <a:rPr lang="en-US" sz="1923">
                  <a:solidFill>
                    <a:srgbClr val="FFFFFF"/>
                  </a:solidFill>
                  <a:latin typeface="Poppins"/>
                  <a:ea typeface="Poppins"/>
                  <a:cs typeface="Poppins"/>
                  <a:sym typeface="Poppins"/>
                </a:rPr>
                <a:t>enables users to ask questions in real-time, with the chatbot providing instant answers.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989E"/>
        </a:solidFill>
        <a:effectLst/>
      </p:bgPr>
    </p:bg>
    <p:spTree>
      <p:nvGrpSpPr>
        <p:cNvPr id="1" name=""/>
        <p:cNvGrpSpPr/>
        <p:nvPr/>
      </p:nvGrpSpPr>
      <p:grpSpPr>
        <a:xfrm>
          <a:off x="0" y="0"/>
          <a:ext cx="0" cy="0"/>
          <a:chOff x="0" y="0"/>
          <a:chExt cx="0" cy="0"/>
        </a:xfrm>
      </p:grpSpPr>
      <p:sp>
        <p:nvSpPr>
          <p:cNvPr id="2" name="AutoShape 2"/>
          <p:cNvSpPr/>
          <p:nvPr/>
        </p:nvSpPr>
        <p:spPr>
          <a:xfrm>
            <a:off x="3065958" y="663286"/>
            <a:ext cx="14193342" cy="0"/>
          </a:xfrm>
          <a:prstGeom prst="line">
            <a:avLst/>
          </a:prstGeom>
          <a:ln w="38100" cap="flat">
            <a:solidFill>
              <a:srgbClr val="FFFFFF"/>
            </a:solidFill>
            <a:prstDash val="solid"/>
            <a:headEnd type="none" w="sm" len="sm"/>
            <a:tailEnd type="none" w="sm" len="sm"/>
          </a:ln>
        </p:spPr>
      </p:sp>
      <p:sp>
        <p:nvSpPr>
          <p:cNvPr id="3" name="Freeform 3"/>
          <p:cNvSpPr/>
          <p:nvPr/>
        </p:nvSpPr>
        <p:spPr>
          <a:xfrm>
            <a:off x="5360398" y="4264405"/>
            <a:ext cx="12501693" cy="4620937"/>
          </a:xfrm>
          <a:custGeom>
            <a:avLst/>
            <a:gdLst/>
            <a:ahLst/>
            <a:cxnLst/>
            <a:rect l="l" t="t" r="r" b="b"/>
            <a:pathLst>
              <a:path w="12501693" h="4620937">
                <a:moveTo>
                  <a:pt x="0" y="0"/>
                </a:moveTo>
                <a:lnTo>
                  <a:pt x="12501693" y="0"/>
                </a:lnTo>
                <a:lnTo>
                  <a:pt x="12501693" y="4620937"/>
                </a:lnTo>
                <a:lnTo>
                  <a:pt x="0" y="4620937"/>
                </a:lnTo>
                <a:lnTo>
                  <a:pt x="0" y="0"/>
                </a:lnTo>
                <a:close/>
              </a:path>
            </a:pathLst>
          </a:custGeom>
          <a:blipFill>
            <a:blip r:embed="rId2"/>
            <a:stretch>
              <a:fillRect/>
            </a:stretch>
          </a:blipFill>
        </p:spPr>
      </p:sp>
      <p:sp>
        <p:nvSpPr>
          <p:cNvPr id="4" name="TextBox 4"/>
          <p:cNvSpPr txBox="1"/>
          <p:nvPr/>
        </p:nvSpPr>
        <p:spPr>
          <a:xfrm>
            <a:off x="750603" y="377536"/>
            <a:ext cx="2315355" cy="514350"/>
          </a:xfrm>
          <a:prstGeom prst="rect">
            <a:avLst/>
          </a:prstGeom>
        </p:spPr>
        <p:txBody>
          <a:bodyPr lIns="0" tIns="0" rIns="0" bIns="0" rtlCol="0" anchor="t">
            <a:spAutoFit/>
          </a:bodyPr>
          <a:lstStyle/>
          <a:p>
            <a:pPr algn="l">
              <a:lnSpc>
                <a:spcPts val="4200"/>
              </a:lnSpc>
            </a:pPr>
            <a:r>
              <a:rPr lang="en-US" sz="3000">
                <a:solidFill>
                  <a:srgbClr val="FFFFFF"/>
                </a:solidFill>
                <a:latin typeface="Canva Sans 1 Bold"/>
                <a:ea typeface="Canva Sans 1 Bold"/>
                <a:cs typeface="Canva Sans 1 Bold"/>
                <a:sym typeface="Canva Sans 1 Bold"/>
              </a:rPr>
              <a:t>TEAM 30</a:t>
            </a:r>
          </a:p>
        </p:txBody>
      </p:sp>
      <p:sp>
        <p:nvSpPr>
          <p:cNvPr id="5" name="TextBox 5"/>
          <p:cNvSpPr txBox="1"/>
          <p:nvPr/>
        </p:nvSpPr>
        <p:spPr>
          <a:xfrm>
            <a:off x="750603" y="1028700"/>
            <a:ext cx="14301868" cy="1216024"/>
          </a:xfrm>
          <a:prstGeom prst="rect">
            <a:avLst/>
          </a:prstGeom>
        </p:spPr>
        <p:txBody>
          <a:bodyPr lIns="0" tIns="0" rIns="0" bIns="0" rtlCol="0" anchor="t">
            <a:spAutoFit/>
          </a:bodyPr>
          <a:lstStyle/>
          <a:p>
            <a:pPr algn="l">
              <a:lnSpc>
                <a:spcPts val="8799"/>
              </a:lnSpc>
            </a:pPr>
            <a:r>
              <a:rPr lang="en-US" sz="7999">
                <a:solidFill>
                  <a:srgbClr val="FFFFFF"/>
                </a:solidFill>
                <a:latin typeface="Poppins Bold"/>
                <a:ea typeface="Poppins Bold"/>
                <a:cs typeface="Poppins Bold"/>
                <a:sym typeface="Poppins Bold"/>
              </a:rPr>
              <a:t>Project Scheduling</a:t>
            </a:r>
          </a:p>
        </p:txBody>
      </p:sp>
      <p:sp>
        <p:nvSpPr>
          <p:cNvPr id="6" name="TextBox 6"/>
          <p:cNvSpPr txBox="1"/>
          <p:nvPr/>
        </p:nvSpPr>
        <p:spPr>
          <a:xfrm>
            <a:off x="761086" y="2320924"/>
            <a:ext cx="10402467" cy="6937376"/>
          </a:xfrm>
          <a:prstGeom prst="rect">
            <a:avLst/>
          </a:prstGeom>
        </p:spPr>
        <p:txBody>
          <a:bodyPr lIns="0" tIns="0" rIns="0" bIns="0" rtlCol="0" anchor="t">
            <a:spAutoFit/>
          </a:bodyPr>
          <a:lstStyle/>
          <a:p>
            <a:pPr algn="l">
              <a:lnSpc>
                <a:spcPts val="2511"/>
              </a:lnSpc>
            </a:pPr>
            <a:r>
              <a:rPr lang="en-US" sz="1794">
                <a:solidFill>
                  <a:srgbClr val="FFFFFF"/>
                </a:solidFill>
                <a:latin typeface="Poppins Bold"/>
                <a:ea typeface="Poppins Bold"/>
                <a:cs typeface="Poppins Bold"/>
                <a:sym typeface="Poppins Bold"/>
              </a:rPr>
              <a:t>Sprint 1: Brainstorm and Research.</a:t>
            </a:r>
          </a:p>
          <a:p>
            <a:pPr algn="l">
              <a:lnSpc>
                <a:spcPts val="2511"/>
              </a:lnSpc>
            </a:pPr>
            <a:r>
              <a:rPr lang="en-US" sz="1794">
                <a:solidFill>
                  <a:srgbClr val="FFFFFF"/>
                </a:solidFill>
                <a:latin typeface="Poppins"/>
                <a:ea typeface="Poppins"/>
                <a:cs typeface="Poppins"/>
                <a:sym typeface="Poppins"/>
              </a:rPr>
              <a:t>Date: 10 Jun 2024 – 24 Jun 2024.</a:t>
            </a:r>
          </a:p>
          <a:p>
            <a:pPr algn="l">
              <a:lnSpc>
                <a:spcPts val="2511"/>
              </a:lnSpc>
            </a:pPr>
            <a:endParaRPr lang="en-US" sz="1794">
              <a:solidFill>
                <a:srgbClr val="FFFFFF"/>
              </a:solidFill>
              <a:latin typeface="Poppins"/>
              <a:ea typeface="Poppins"/>
              <a:cs typeface="Poppins"/>
              <a:sym typeface="Poppins"/>
            </a:endParaRPr>
          </a:p>
          <a:p>
            <a:pPr algn="l">
              <a:lnSpc>
                <a:spcPts val="2511"/>
              </a:lnSpc>
            </a:pPr>
            <a:r>
              <a:rPr lang="en-US" sz="1794">
                <a:solidFill>
                  <a:srgbClr val="FFFFFF"/>
                </a:solidFill>
                <a:latin typeface="Poppins Bold"/>
                <a:ea typeface="Poppins Bold"/>
                <a:cs typeface="Poppins Bold"/>
                <a:sym typeface="Poppins Bold"/>
              </a:rPr>
              <a:t>Sprint 2: integrating GenAI, backend, frontend development and testing.</a:t>
            </a:r>
          </a:p>
          <a:p>
            <a:pPr algn="l">
              <a:lnSpc>
                <a:spcPts val="2511"/>
              </a:lnSpc>
            </a:pPr>
            <a:r>
              <a:rPr lang="en-US" sz="1794">
                <a:solidFill>
                  <a:srgbClr val="FFFFFF"/>
                </a:solidFill>
                <a:latin typeface="Poppins"/>
                <a:ea typeface="Poppins"/>
                <a:cs typeface="Poppins"/>
                <a:sym typeface="Poppins"/>
              </a:rPr>
              <a:t>Date: 1 Jul 2024 – 15 Jul 2024.</a:t>
            </a:r>
          </a:p>
          <a:p>
            <a:pPr algn="l">
              <a:lnSpc>
                <a:spcPts val="2511"/>
              </a:lnSpc>
            </a:pPr>
            <a:endParaRPr lang="en-US" sz="1794">
              <a:solidFill>
                <a:srgbClr val="FFFFFF"/>
              </a:solidFill>
              <a:latin typeface="Poppins"/>
              <a:ea typeface="Poppins"/>
              <a:cs typeface="Poppins"/>
              <a:sym typeface="Poppins"/>
            </a:endParaRPr>
          </a:p>
          <a:p>
            <a:pPr algn="l">
              <a:lnSpc>
                <a:spcPts val="2511"/>
              </a:lnSpc>
            </a:pPr>
            <a:r>
              <a:rPr lang="en-US" sz="1794">
                <a:solidFill>
                  <a:srgbClr val="FFFFFF"/>
                </a:solidFill>
                <a:latin typeface="Poppins Bold"/>
                <a:ea typeface="Poppins Bold"/>
                <a:cs typeface="Poppins Bold"/>
                <a:sym typeface="Poppins Bold"/>
              </a:rPr>
              <a:t>Sprint 3: integrating GenAI, backend, </a:t>
            </a:r>
          </a:p>
          <a:p>
            <a:pPr algn="l">
              <a:lnSpc>
                <a:spcPts val="2511"/>
              </a:lnSpc>
            </a:pPr>
            <a:r>
              <a:rPr lang="en-US" sz="1794">
                <a:solidFill>
                  <a:srgbClr val="FFFFFF"/>
                </a:solidFill>
                <a:latin typeface="Poppins Bold"/>
                <a:ea typeface="Poppins Bold"/>
                <a:cs typeface="Poppins Bold"/>
                <a:sym typeface="Poppins Bold"/>
              </a:rPr>
              <a:t>frontend development and testing.</a:t>
            </a:r>
          </a:p>
          <a:p>
            <a:pPr algn="l">
              <a:lnSpc>
                <a:spcPts val="2511"/>
              </a:lnSpc>
            </a:pPr>
            <a:r>
              <a:rPr lang="en-US" sz="1794">
                <a:solidFill>
                  <a:srgbClr val="FFFFFF"/>
                </a:solidFill>
                <a:latin typeface="Poppins"/>
                <a:ea typeface="Poppins"/>
                <a:cs typeface="Poppins"/>
                <a:sym typeface="Poppins"/>
              </a:rPr>
              <a:t>Date: 15 Jul 2024 – 22 Jul 2024.</a:t>
            </a:r>
          </a:p>
          <a:p>
            <a:pPr algn="l">
              <a:lnSpc>
                <a:spcPts val="2511"/>
              </a:lnSpc>
            </a:pPr>
            <a:endParaRPr lang="en-US" sz="1794">
              <a:solidFill>
                <a:srgbClr val="FFFFFF"/>
              </a:solidFill>
              <a:latin typeface="Poppins"/>
              <a:ea typeface="Poppins"/>
              <a:cs typeface="Poppins"/>
              <a:sym typeface="Poppins"/>
            </a:endParaRPr>
          </a:p>
          <a:p>
            <a:pPr algn="l">
              <a:lnSpc>
                <a:spcPts val="2511"/>
              </a:lnSpc>
            </a:pPr>
            <a:r>
              <a:rPr lang="en-US" sz="1794">
                <a:solidFill>
                  <a:srgbClr val="FFFFFF"/>
                </a:solidFill>
                <a:latin typeface="Poppins Bold"/>
                <a:ea typeface="Poppins Bold"/>
                <a:cs typeface="Poppins Bold"/>
                <a:sym typeface="Poppins Bold"/>
              </a:rPr>
              <a:t>Sprint 4: integrating GenAI, backend, </a:t>
            </a:r>
          </a:p>
          <a:p>
            <a:pPr algn="l">
              <a:lnSpc>
                <a:spcPts val="2511"/>
              </a:lnSpc>
            </a:pPr>
            <a:r>
              <a:rPr lang="en-US" sz="1794">
                <a:solidFill>
                  <a:srgbClr val="FFFFFF"/>
                </a:solidFill>
                <a:latin typeface="Poppins Bold"/>
                <a:ea typeface="Poppins Bold"/>
                <a:cs typeface="Poppins Bold"/>
                <a:sym typeface="Poppins Bold"/>
              </a:rPr>
              <a:t>frontend development and testing.</a:t>
            </a:r>
          </a:p>
          <a:p>
            <a:pPr algn="l">
              <a:lnSpc>
                <a:spcPts val="2511"/>
              </a:lnSpc>
            </a:pPr>
            <a:r>
              <a:rPr lang="en-US" sz="1794">
                <a:solidFill>
                  <a:srgbClr val="FFFFFF"/>
                </a:solidFill>
                <a:latin typeface="Poppins"/>
                <a:ea typeface="Poppins"/>
                <a:cs typeface="Poppins"/>
                <a:sym typeface="Poppins"/>
              </a:rPr>
              <a:t>Date: 22 Jul 2024 – 1 Aug 2024.</a:t>
            </a:r>
          </a:p>
          <a:p>
            <a:pPr algn="l">
              <a:lnSpc>
                <a:spcPts val="2511"/>
              </a:lnSpc>
            </a:pPr>
            <a:endParaRPr lang="en-US" sz="1794">
              <a:solidFill>
                <a:srgbClr val="FFFFFF"/>
              </a:solidFill>
              <a:latin typeface="Poppins"/>
              <a:ea typeface="Poppins"/>
              <a:cs typeface="Poppins"/>
              <a:sym typeface="Poppins"/>
            </a:endParaRPr>
          </a:p>
          <a:p>
            <a:pPr algn="l">
              <a:lnSpc>
                <a:spcPts val="2511"/>
              </a:lnSpc>
            </a:pPr>
            <a:r>
              <a:rPr lang="en-US" sz="1794">
                <a:solidFill>
                  <a:srgbClr val="FFFFFF"/>
                </a:solidFill>
                <a:latin typeface="Poppins Bold"/>
                <a:ea typeface="Poppins Bold"/>
                <a:cs typeface="Poppins Bold"/>
                <a:sym typeface="Poppins Bold"/>
              </a:rPr>
              <a:t>Sprint 5: Integrate GenAI models with </a:t>
            </a:r>
          </a:p>
          <a:p>
            <a:pPr algn="l">
              <a:lnSpc>
                <a:spcPts val="2511"/>
              </a:lnSpc>
            </a:pPr>
            <a:r>
              <a:rPr lang="en-US" sz="1794">
                <a:solidFill>
                  <a:srgbClr val="FFFFFF"/>
                </a:solidFill>
                <a:latin typeface="Poppins Bold"/>
                <a:ea typeface="Poppins Bold"/>
                <a:cs typeface="Poppins Bold"/>
                <a:sym typeface="Poppins Bold"/>
              </a:rPr>
              <a:t>existing website</a:t>
            </a:r>
          </a:p>
          <a:p>
            <a:pPr algn="l">
              <a:lnSpc>
                <a:spcPts val="2511"/>
              </a:lnSpc>
            </a:pPr>
            <a:r>
              <a:rPr lang="en-US" sz="1794">
                <a:solidFill>
                  <a:srgbClr val="FFFFFF"/>
                </a:solidFill>
                <a:latin typeface="Poppins"/>
                <a:ea typeface="Poppins"/>
                <a:cs typeface="Poppins"/>
                <a:sym typeface="Poppins"/>
              </a:rPr>
              <a:t>Date: 1 Aug 2024 – 8 Aug 2024.</a:t>
            </a:r>
          </a:p>
          <a:p>
            <a:pPr algn="l">
              <a:lnSpc>
                <a:spcPts val="2511"/>
              </a:lnSpc>
            </a:pPr>
            <a:endParaRPr lang="en-US" sz="1794">
              <a:solidFill>
                <a:srgbClr val="FFFFFF"/>
              </a:solidFill>
              <a:latin typeface="Poppins"/>
              <a:ea typeface="Poppins"/>
              <a:cs typeface="Poppins"/>
              <a:sym typeface="Poppins"/>
            </a:endParaRPr>
          </a:p>
          <a:p>
            <a:pPr algn="l">
              <a:lnSpc>
                <a:spcPts val="2511"/>
              </a:lnSpc>
            </a:pPr>
            <a:r>
              <a:rPr lang="en-US" sz="1794">
                <a:solidFill>
                  <a:srgbClr val="FFFFFF"/>
                </a:solidFill>
                <a:latin typeface="Poppins Bold"/>
                <a:ea typeface="Poppins Bold"/>
                <a:cs typeface="Poppins Bold"/>
                <a:sym typeface="Poppins Bold"/>
              </a:rPr>
              <a:t>Sprint 6: Documentation and </a:t>
            </a:r>
          </a:p>
          <a:p>
            <a:pPr algn="l">
              <a:lnSpc>
                <a:spcPts val="2511"/>
              </a:lnSpc>
            </a:pPr>
            <a:r>
              <a:rPr lang="en-US" sz="1794">
                <a:solidFill>
                  <a:srgbClr val="FFFFFF"/>
                </a:solidFill>
                <a:latin typeface="Poppins Bold"/>
                <a:ea typeface="Poppins Bold"/>
                <a:cs typeface="Poppins Bold"/>
                <a:sym typeface="Poppins Bold"/>
              </a:rPr>
              <a:t>deployment.</a:t>
            </a:r>
          </a:p>
          <a:p>
            <a:pPr algn="l">
              <a:lnSpc>
                <a:spcPts val="2511"/>
              </a:lnSpc>
            </a:pPr>
            <a:r>
              <a:rPr lang="en-US" sz="1794">
                <a:solidFill>
                  <a:srgbClr val="FFFFFF"/>
                </a:solidFill>
                <a:latin typeface="Poppins"/>
                <a:ea typeface="Poppins"/>
                <a:cs typeface="Poppins"/>
                <a:sym typeface="Poppins"/>
              </a:rPr>
              <a:t>Date: 8 Aug 2024 – 15 Aug 2024.</a:t>
            </a:r>
          </a:p>
          <a:p>
            <a:pPr algn="l">
              <a:lnSpc>
                <a:spcPts val="2511"/>
              </a:lnSpc>
            </a:pPr>
            <a:endParaRPr lang="en-US" sz="1794">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1574</Words>
  <Application>Microsoft Office PowerPoint</Application>
  <PresentationFormat>Custom</PresentationFormat>
  <Paragraphs>239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Poppins</vt:lpstr>
      <vt:lpstr>Canva Sans 1 Bold</vt:lpstr>
      <vt:lpstr>Poppins Bold</vt:lpstr>
      <vt:lpstr>Arial</vt:lpstr>
      <vt:lpstr>Canva Sans 2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 PPT</dc:title>
  <cp:lastModifiedBy>sahil sandhu</cp:lastModifiedBy>
  <cp:revision>3</cp:revision>
  <dcterms:created xsi:type="dcterms:W3CDTF">2006-08-16T00:00:00Z</dcterms:created>
  <dcterms:modified xsi:type="dcterms:W3CDTF">2024-08-18T12:04:06Z</dcterms:modified>
  <dc:identifier>DAGOFvCpkRw</dc:identifier>
</cp:coreProperties>
</file>